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9" r:id="rId4"/>
  </p:sldMasterIdLst>
  <p:notesMasterIdLst>
    <p:notesMasterId r:id="rId14"/>
  </p:notesMasterIdLst>
  <p:handoutMasterIdLst>
    <p:handoutMasterId r:id="rId15"/>
  </p:handoutMasterIdLst>
  <p:sldIdLst>
    <p:sldId id="258" r:id="rId5"/>
    <p:sldId id="266" r:id="rId6"/>
    <p:sldId id="267" r:id="rId7"/>
    <p:sldId id="261" r:id="rId8"/>
    <p:sldId id="260" r:id="rId9"/>
    <p:sldId id="259" r:id="rId10"/>
    <p:sldId id="262" r:id="rId11"/>
    <p:sldId id="269"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8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60"/>
  </p:normalViewPr>
  <p:slideViewPr>
    <p:cSldViewPr snapToGrid="0">
      <p:cViewPr varScale="1">
        <p:scale>
          <a:sx n="68" d="100"/>
          <a:sy n="68" d="100"/>
        </p:scale>
        <p:origin x="1219" y="62"/>
      </p:cViewPr>
      <p:guideLst>
        <p:guide orient="horz" pos="228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120A635-496E-479A-8081-5D8C7B8923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latin typeface="Calibri" panose="020F0502020204030204" pitchFamily="34" charset="0"/>
            </a:endParaRPr>
          </a:p>
        </p:txBody>
      </p:sp>
      <p:sp>
        <p:nvSpPr>
          <p:cNvPr id="3" name="Date Placeholder 2">
            <a:extLst>
              <a:ext uri="{FF2B5EF4-FFF2-40B4-BE49-F238E27FC236}">
                <a16:creationId xmlns:a16="http://schemas.microsoft.com/office/drawing/2014/main" id="{A6EAC9CE-4EF5-42A6-A19A-90B6856B782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59FC64-C3E4-4DED-A151-575894694AD6}" type="datetimeFigureOut">
              <a:rPr lang="cs-CZ" smtClean="0">
                <a:latin typeface="Calibri" panose="020F0502020204030204" pitchFamily="34" charset="0"/>
              </a:rPr>
              <a:t>27.03.2024</a:t>
            </a:fld>
            <a:endParaRPr lang="cs-CZ" dirty="0">
              <a:latin typeface="Calibri" panose="020F0502020204030204" pitchFamily="34" charset="0"/>
            </a:endParaRPr>
          </a:p>
        </p:txBody>
      </p:sp>
      <p:sp>
        <p:nvSpPr>
          <p:cNvPr id="4" name="Footer Placeholder 3">
            <a:extLst>
              <a:ext uri="{FF2B5EF4-FFF2-40B4-BE49-F238E27FC236}">
                <a16:creationId xmlns:a16="http://schemas.microsoft.com/office/drawing/2014/main" id="{82FD89F4-90D6-4942-882C-7984584ECD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latin typeface="Calibri" panose="020F0502020204030204" pitchFamily="34" charset="0"/>
            </a:endParaRPr>
          </a:p>
        </p:txBody>
      </p:sp>
      <p:sp>
        <p:nvSpPr>
          <p:cNvPr id="5" name="Slide Number Placeholder 4">
            <a:extLst>
              <a:ext uri="{FF2B5EF4-FFF2-40B4-BE49-F238E27FC236}">
                <a16:creationId xmlns:a16="http://schemas.microsoft.com/office/drawing/2014/main" id="{8B8258DC-0626-4835-9303-70FFD81D479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011E4F3-734D-45AF-82AD-0475F57B9C5B}" type="slidenum">
              <a:rPr lang="cs-CZ" smtClean="0">
                <a:latin typeface="Calibri" panose="020F0502020204030204" pitchFamily="34" charset="0"/>
              </a:rPr>
              <a:t>‹#›</a:t>
            </a:fld>
            <a:endParaRPr lang="cs-CZ" dirty="0">
              <a:latin typeface="Calibri" panose="020F0502020204030204" pitchFamily="34" charset="0"/>
            </a:endParaRPr>
          </a:p>
        </p:txBody>
      </p:sp>
    </p:spTree>
    <p:extLst>
      <p:ext uri="{BB962C8B-B14F-4D97-AF65-F5344CB8AC3E}">
        <p14:creationId xmlns:p14="http://schemas.microsoft.com/office/powerpoint/2010/main" val="2601391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libri" panose="020F0502020204030204" pitchFamily="34" charset="0"/>
              </a:defRPr>
            </a:lvl1pPr>
          </a:lstStyle>
          <a:p>
            <a:endParaRPr lang="cs-CZ"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libri" panose="020F0502020204030204" pitchFamily="34" charset="0"/>
              </a:defRPr>
            </a:lvl1pPr>
          </a:lstStyle>
          <a:p>
            <a:fld id="{C8CF96BA-0334-4E16-9231-8580C8FDA8FC}" type="datetimeFigureOut">
              <a:rPr lang="cs-CZ" smtClean="0"/>
              <a:pPr/>
              <a:t>27.03.2024</a:t>
            </a:fld>
            <a:endParaRPr lang="cs-CZ"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dirty="0"/>
              <a:t>Edit Master text styles</a:t>
            </a:r>
          </a:p>
          <a:p>
            <a:pPr lvl="1"/>
            <a:r>
              <a:rPr lang="cs-CZ" dirty="0"/>
              <a:t>Second level</a:t>
            </a:r>
          </a:p>
          <a:p>
            <a:pPr lvl="2"/>
            <a:r>
              <a:rPr lang="cs-CZ" dirty="0"/>
              <a:t>Third level</a:t>
            </a:r>
          </a:p>
          <a:p>
            <a:pPr lvl="3"/>
            <a:r>
              <a:rPr lang="cs-CZ" dirty="0"/>
              <a:t>Fourth level</a:t>
            </a:r>
          </a:p>
          <a:p>
            <a:pPr lvl="4"/>
            <a:r>
              <a:rPr lang="cs-CZ"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libri" panose="020F0502020204030204" pitchFamily="34" charset="0"/>
              </a:defRPr>
            </a:lvl1pPr>
          </a:lstStyle>
          <a:p>
            <a:endParaRPr lang="cs-CZ"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libri" panose="020F0502020204030204" pitchFamily="34" charset="0"/>
              </a:defRPr>
            </a:lvl1pPr>
          </a:lstStyle>
          <a:p>
            <a:fld id="{F85065B8-8107-42A6-BC8E-E99ACE109145}" type="slidenum">
              <a:rPr lang="cs-CZ" smtClean="0"/>
              <a:pPr/>
              <a:t>‹#›</a:t>
            </a:fld>
            <a:endParaRPr lang="cs-CZ" dirty="0"/>
          </a:p>
        </p:txBody>
      </p:sp>
    </p:spTree>
    <p:extLst>
      <p:ext uri="{BB962C8B-B14F-4D97-AF65-F5344CB8AC3E}">
        <p14:creationId xmlns:p14="http://schemas.microsoft.com/office/powerpoint/2010/main" val="1958837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cs-CZ"/>
              <a:t>Kliknutím lze upravit styl.</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3/27/2024</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cs-CZ" dirty="0"/>
          </a:p>
        </p:txBody>
      </p:sp>
      <p:sp>
        <p:nvSpPr>
          <p:cNvPr id="6" name="Slide Number Placeholder 5"/>
          <p:cNvSpPr>
            <a:spLocks noGrp="1"/>
          </p:cNvSpPr>
          <p:nvPr>
            <p:ph type="sldNum" sz="quarter" idx="12"/>
          </p:nvPr>
        </p:nvSpPr>
        <p:spPr>
          <a:xfrm>
            <a:off x="476834" y="798973"/>
            <a:ext cx="811019" cy="503578"/>
          </a:xfrm>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3184801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3/27/2024</a:t>
            </a:fld>
            <a:endParaRPr lang="en-US"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38169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3/27/2024</a:t>
            </a:fld>
            <a:endParaRPr lang="en-US"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518355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3/27/2024</a:t>
            </a:fld>
            <a:endParaRPr lang="en-US"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1153936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cs-CZ"/>
              <a:t>Kliknutím lze upravit styl.</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smtClean="0"/>
              <a:t>3/27/2024</a:t>
            </a:fld>
            <a:endParaRPr lang="en-US"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113428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3/27/2024</a:t>
            </a:fld>
            <a:endParaRPr lang="en-US"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2072778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447191" y="2824269"/>
            <a:ext cx="4488794" cy="264445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56025" y="2821491"/>
            <a:ext cx="4488794" cy="263737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3/27/2024</a:t>
            </a:fld>
            <a:endParaRPr lang="en-US" dirty="0"/>
          </a:p>
        </p:txBody>
      </p:sp>
      <p:sp>
        <p:nvSpPr>
          <p:cNvPr id="8" name="Footer Placeholder 7"/>
          <p:cNvSpPr>
            <a:spLocks noGrp="1"/>
          </p:cNvSpPr>
          <p:nvPr>
            <p:ph type="ftr" sz="quarter" idx="11"/>
          </p:nvPr>
        </p:nvSpPr>
        <p:spPr/>
        <p:txBody>
          <a:bodyPr/>
          <a:lstStyle/>
          <a:p>
            <a:endParaRPr lang="cs-CZ" dirty="0"/>
          </a:p>
        </p:txBody>
      </p:sp>
      <p:sp>
        <p:nvSpPr>
          <p:cNvPr id="9" name="Slide Number Placeholder 8"/>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3589970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3/27/2024</a:t>
            </a:fld>
            <a:endParaRPr lang="en-US" dirty="0"/>
          </a:p>
        </p:txBody>
      </p:sp>
      <p:sp>
        <p:nvSpPr>
          <p:cNvPr id="4" name="Footer Placeholder 3"/>
          <p:cNvSpPr>
            <a:spLocks noGrp="1"/>
          </p:cNvSpPr>
          <p:nvPr>
            <p:ph type="ftr" sz="quarter" idx="11"/>
          </p:nvPr>
        </p:nvSpPr>
        <p:spPr/>
        <p:txBody>
          <a:bodyPr/>
          <a:lstStyle/>
          <a:p>
            <a:endParaRPr lang="cs-CZ" dirty="0"/>
          </a:p>
        </p:txBody>
      </p:sp>
      <p:sp>
        <p:nvSpPr>
          <p:cNvPr id="5" name="Slide Number Placeholder 4"/>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1864096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3/27/2024</a:t>
            </a:fld>
            <a:endParaRPr lang="en-US" dirty="0"/>
          </a:p>
        </p:txBody>
      </p:sp>
      <p:sp>
        <p:nvSpPr>
          <p:cNvPr id="3" name="Footer Placeholder 2"/>
          <p:cNvSpPr>
            <a:spLocks noGrp="1"/>
          </p:cNvSpPr>
          <p:nvPr>
            <p:ph type="ftr" sz="quarter" idx="11"/>
          </p:nvPr>
        </p:nvSpPr>
        <p:spPr/>
        <p:txBody>
          <a:bodyPr/>
          <a:lstStyle/>
          <a:p>
            <a:endParaRPr lang="cs-CZ" dirty="0"/>
          </a:p>
        </p:txBody>
      </p:sp>
      <p:sp>
        <p:nvSpPr>
          <p:cNvPr id="4" name="Slide Number Placeholder 3"/>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3937176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smtClean="0"/>
              <a:t>3/27/2024</a:t>
            </a:fld>
            <a:endParaRPr lang="en-US"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258647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cs-CZ"/>
              <a:t>Kliknutím na ikonu přidáte obrázek.</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smtClean="0"/>
              <a:pPr/>
              <a:t>3/27/2024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cs-CZ" dirty="0"/>
          </a:p>
        </p:txBody>
      </p:sp>
      <p:sp>
        <p:nvSpPr>
          <p:cNvPr id="7" name="Slide Number Placeholder 6"/>
          <p:cNvSpPr>
            <a:spLocks noGrp="1"/>
          </p:cNvSpPr>
          <p:nvPr>
            <p:ph type="sldNum" sz="quarter" idx="12"/>
          </p:nvPr>
        </p:nvSpPr>
        <p:spPr/>
        <p:txBody>
          <a:bodyPr/>
          <a:lstStyle/>
          <a:p>
            <a:fld id="{83ADE164-D45A-44D8-82C5-2E0962BB70DA}" type="slidenum">
              <a:rPr lang="cs-CZ" smtClean="0"/>
              <a:pPr/>
              <a:t>‹#›</a:t>
            </a:fld>
            <a:endParaRPr lang="cs-CZ" dirty="0"/>
          </a:p>
        </p:txBody>
      </p:sp>
    </p:spTree>
    <p:extLst>
      <p:ext uri="{BB962C8B-B14F-4D97-AF65-F5344CB8AC3E}">
        <p14:creationId xmlns:p14="http://schemas.microsoft.com/office/powerpoint/2010/main" val="4128273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3/27/2024</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cs-CZ"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3ADE164-D45A-44D8-82C5-2E0962BB70DA}" type="slidenum">
              <a:rPr lang="cs-CZ" smtClean="0"/>
              <a:pPr/>
              <a:t>‹#›</a:t>
            </a:fld>
            <a:endParaRPr lang="cs-CZ"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1488969"/>
      </p:ext>
    </p:extLst>
  </p:cSld>
  <p:clrMap bg1="dk1" tx1="lt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3.cribis.cz/" TargetMode="External"/><Relationship Id="rId2" Type="http://schemas.openxmlformats.org/officeDocument/2006/relationships/hyperlink" Target="https://esm.justice.cz/ias/issm/rejstri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au.gov.cz/sankce-proti-rusku" TargetMode="External"/><Relationship Id="rId2" Type="http://schemas.openxmlformats.org/officeDocument/2006/relationships/hyperlink" Target="https://www3.cribis.cz/login?returnUrl=%2Fsearch"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30B326A-C054-4820-AFCA-FCB009ABC6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pic>
        <p:nvPicPr>
          <p:cNvPr id="11" name="Picture 10">
            <a:extLst>
              <a:ext uri="{FF2B5EF4-FFF2-40B4-BE49-F238E27FC236}">
                <a16:creationId xmlns:a16="http://schemas.microsoft.com/office/drawing/2014/main" id="{E265DFC7-1B2A-4A32-9C43-C48EA6FF61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3" name="Straight Connector 12">
            <a:extLst>
              <a:ext uri="{FF2B5EF4-FFF2-40B4-BE49-F238E27FC236}">
                <a16:creationId xmlns:a16="http://schemas.microsoft.com/office/drawing/2014/main" id="{853B328C-A402-44DE-AABB-9BFBB6617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65513E21-21B0-48DB-8CF1-35E43B33A4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AB22A9D-80E5-87B5-DE53-F1E1FB04A51F}"/>
              </a:ext>
            </a:extLst>
          </p:cNvPr>
          <p:cNvPicPr>
            <a:picLocks noChangeAspect="1"/>
          </p:cNvPicPr>
          <p:nvPr/>
        </p:nvPicPr>
        <p:blipFill rotWithShape="1">
          <a:blip r:embed="rId3">
            <a:alphaModFix amt="50000"/>
            <a:grayscl/>
          </a:blip>
          <a:srcRect t="7839" r="-1" b="7889"/>
          <a:stretch/>
        </p:blipFill>
        <p:spPr>
          <a:xfrm>
            <a:off x="0" y="104502"/>
            <a:ext cx="12191675" cy="6857990"/>
          </a:xfrm>
          <a:prstGeom prst="rect">
            <a:avLst/>
          </a:prstGeom>
        </p:spPr>
      </p:pic>
      <p:sp>
        <p:nvSpPr>
          <p:cNvPr id="2" name="Nadpis 1">
            <a:extLst>
              <a:ext uri="{FF2B5EF4-FFF2-40B4-BE49-F238E27FC236}">
                <a16:creationId xmlns:a16="http://schemas.microsoft.com/office/drawing/2014/main" id="{99FBF8FA-C8B9-C073-1967-FA2E94A3B217}"/>
              </a:ext>
            </a:extLst>
          </p:cNvPr>
          <p:cNvSpPr>
            <a:spLocks noGrp="1"/>
          </p:cNvSpPr>
          <p:nvPr>
            <p:ph type="title"/>
          </p:nvPr>
        </p:nvSpPr>
        <p:spPr>
          <a:xfrm>
            <a:off x="4653970" y="992220"/>
            <a:ext cx="6928429" cy="4703185"/>
          </a:xfrm>
        </p:spPr>
        <p:txBody>
          <a:bodyPr vert="horz" lIns="91440" tIns="45720" rIns="91440" bIns="0" rtlCol="0" anchor="ctr">
            <a:normAutofit fontScale="90000"/>
          </a:bodyPr>
          <a:lstStyle/>
          <a:p>
            <a:br>
              <a:rPr lang="cs-CZ" sz="4000" dirty="0"/>
            </a:br>
            <a:br>
              <a:rPr lang="cs-CZ" sz="4000" dirty="0"/>
            </a:br>
            <a:br>
              <a:rPr lang="cs-CZ" sz="4000" dirty="0"/>
            </a:br>
            <a:r>
              <a:rPr lang="cs-CZ" sz="4000" dirty="0"/>
              <a:t>STŘET ZÁJMŮ </a:t>
            </a:r>
            <a:br>
              <a:rPr lang="cs-CZ" sz="4000" dirty="0"/>
            </a:br>
            <a:r>
              <a:rPr lang="cs-CZ" sz="2200" dirty="0"/>
              <a:t>při nákupech  </a:t>
            </a:r>
            <a:br>
              <a:rPr lang="cs-CZ" sz="2200" dirty="0"/>
            </a:br>
            <a:r>
              <a:rPr lang="cs-CZ" sz="2200" dirty="0"/>
              <a:t>na jihočeské univerzitě</a:t>
            </a:r>
            <a:br>
              <a:rPr lang="cs-CZ" sz="4000" dirty="0"/>
            </a:br>
            <a:br>
              <a:rPr lang="cs-CZ" sz="4000" dirty="0"/>
            </a:br>
            <a:r>
              <a:rPr lang="cs-CZ" sz="4000" dirty="0"/>
              <a:t>školení</a:t>
            </a:r>
            <a:r>
              <a:rPr lang="cs-CZ" sz="2700" dirty="0"/>
              <a:t>  </a:t>
            </a:r>
            <a:br>
              <a:rPr lang="cs-CZ" sz="4000" dirty="0"/>
            </a:br>
            <a:br>
              <a:rPr lang="cs-CZ" sz="4000" dirty="0"/>
            </a:br>
            <a:br>
              <a:rPr lang="cs-CZ" sz="4000" dirty="0"/>
            </a:br>
            <a:endParaRPr lang="en-US" sz="4000" dirty="0"/>
          </a:p>
        </p:txBody>
      </p:sp>
      <p:cxnSp>
        <p:nvCxnSpPr>
          <p:cNvPr id="17" name="Straight Connector 16">
            <a:extLst>
              <a:ext uri="{FF2B5EF4-FFF2-40B4-BE49-F238E27FC236}">
                <a16:creationId xmlns:a16="http://schemas.microsoft.com/office/drawing/2014/main" id="{580B8A35-DEA7-4D43-9DF8-90B4681D0F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 name="TextovéPole 4">
            <a:extLst>
              <a:ext uri="{FF2B5EF4-FFF2-40B4-BE49-F238E27FC236}">
                <a16:creationId xmlns:a16="http://schemas.microsoft.com/office/drawing/2014/main" id="{CFB8D32C-3F29-8012-51FB-E8EDA5BEEDD6}"/>
              </a:ext>
            </a:extLst>
          </p:cNvPr>
          <p:cNvSpPr txBox="1"/>
          <p:nvPr/>
        </p:nvSpPr>
        <p:spPr>
          <a:xfrm>
            <a:off x="169381" y="215325"/>
            <a:ext cx="6156960" cy="430887"/>
          </a:xfrm>
          <a:prstGeom prst="rect">
            <a:avLst/>
          </a:prstGeom>
          <a:noFill/>
        </p:spPr>
        <p:txBody>
          <a:bodyPr wrap="square">
            <a:spAutoFit/>
          </a:bodyPr>
          <a:lstStyle/>
          <a:p>
            <a:r>
              <a:rPr lang="cs-CZ" sz="1100" dirty="0"/>
              <a:t>Radka Madarová, Vedoucí Útvaru veřejných zakázek </a:t>
            </a:r>
            <a:br>
              <a:rPr lang="cs-CZ" sz="1100" dirty="0"/>
            </a:br>
            <a:endParaRPr lang="cs-CZ" sz="1100" dirty="0"/>
          </a:p>
        </p:txBody>
      </p:sp>
    </p:spTree>
    <p:extLst>
      <p:ext uri="{BB962C8B-B14F-4D97-AF65-F5344CB8AC3E}">
        <p14:creationId xmlns:p14="http://schemas.microsoft.com/office/powerpoint/2010/main" val="3349249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BD2BFC-2AD0-9C8B-60E9-6804F20D405B}"/>
              </a:ext>
            </a:extLst>
          </p:cNvPr>
          <p:cNvSpPr>
            <a:spLocks noGrp="1"/>
          </p:cNvSpPr>
          <p:nvPr>
            <p:ph type="title"/>
          </p:nvPr>
        </p:nvSpPr>
        <p:spPr/>
        <p:txBody>
          <a:bodyPr/>
          <a:lstStyle/>
          <a:p>
            <a:r>
              <a:rPr lang="cs-CZ" dirty="0"/>
              <a:t>Vysvětlení pojmů</a:t>
            </a:r>
          </a:p>
        </p:txBody>
      </p:sp>
      <p:sp>
        <p:nvSpPr>
          <p:cNvPr id="3" name="Zástupný obsah 2">
            <a:extLst>
              <a:ext uri="{FF2B5EF4-FFF2-40B4-BE49-F238E27FC236}">
                <a16:creationId xmlns:a16="http://schemas.microsoft.com/office/drawing/2014/main" id="{7CB65233-BDB7-B6F0-C697-15BFFA92B17A}"/>
              </a:ext>
            </a:extLst>
          </p:cNvPr>
          <p:cNvSpPr>
            <a:spLocks noGrp="1"/>
          </p:cNvSpPr>
          <p:nvPr>
            <p:ph idx="1"/>
          </p:nvPr>
        </p:nvSpPr>
        <p:spPr/>
        <p:txBody>
          <a:bodyPr>
            <a:normAutofit lnSpcReduction="10000"/>
          </a:bodyPr>
          <a:lstStyle/>
          <a:p>
            <a:pPr marL="0" indent="0">
              <a:buNone/>
            </a:pPr>
            <a:r>
              <a:rPr lang="cs-CZ" sz="1800" dirty="0"/>
              <a:t>Nakupující:  	</a:t>
            </a:r>
          </a:p>
          <a:p>
            <a:pPr lvl="1"/>
            <a:r>
              <a:rPr lang="cs-CZ" sz="1600" dirty="0"/>
              <a:t>Každá osoba oprávněná nakládat v rámci přidělených rozpočtových prostředků jménem JU v ČB</a:t>
            </a:r>
          </a:p>
          <a:p>
            <a:pPr marL="0" indent="0">
              <a:buNone/>
            </a:pPr>
            <a:r>
              <a:rPr lang="cs-CZ" sz="1800" dirty="0"/>
              <a:t>Zadavatel: </a:t>
            </a:r>
          </a:p>
          <a:p>
            <a:pPr lvl="1"/>
            <a:r>
              <a:rPr lang="cs-CZ" sz="1600" dirty="0"/>
              <a:t>Jihočeská Univerzita v Českých Budějovicích </a:t>
            </a:r>
          </a:p>
          <a:p>
            <a:pPr marL="0" indent="0">
              <a:buNone/>
            </a:pPr>
            <a:r>
              <a:rPr lang="cs-CZ" sz="1800" dirty="0"/>
              <a:t>Vybraný dodavatel: </a:t>
            </a:r>
          </a:p>
          <a:p>
            <a:pPr lvl="1"/>
            <a:r>
              <a:rPr lang="cs-CZ" sz="1600" dirty="0"/>
              <a:t>Dodavatel, kterému je zaslána objednávka na nákup/se kterým je uzavírána smlouva</a:t>
            </a:r>
          </a:p>
          <a:p>
            <a:pPr marL="0" indent="0">
              <a:buNone/>
            </a:pPr>
            <a:r>
              <a:rPr lang="cs-CZ" sz="1800" dirty="0"/>
              <a:t>Veřejná zakázka malého rozsahu: </a:t>
            </a:r>
          </a:p>
          <a:p>
            <a:pPr lvl="1"/>
            <a:r>
              <a:rPr lang="cs-CZ" sz="1600" dirty="0">
                <a:cs typeface="Arial" panose="020B0604020202020204" pitchFamily="34" charset="0"/>
              </a:rPr>
              <a:t>Každý nákup/každé </a:t>
            </a:r>
            <a:r>
              <a:rPr lang="cs-CZ" sz="1600" dirty="0">
                <a:effectLst/>
                <a:ea typeface="Times New Roman" panose="02020603050405020304" pitchFamily="18" charset="0"/>
                <a:cs typeface="Arial" panose="020B0604020202020204" pitchFamily="34" charset="0"/>
              </a:rPr>
              <a:t>uzavření úplatné smlouvy/objednávky mezi zadavatelem a dodavatelem,     z níž vyplývá povinnost dodavatele poskytnout dodávky, služby nebo stavební práce</a:t>
            </a:r>
            <a:endParaRPr lang="cs-CZ" sz="1600" dirty="0">
              <a:cs typeface="Arial" panose="020B0604020202020204" pitchFamily="34" charset="0"/>
            </a:endParaRPr>
          </a:p>
        </p:txBody>
      </p:sp>
    </p:spTree>
    <p:extLst>
      <p:ext uri="{BB962C8B-B14F-4D97-AF65-F5344CB8AC3E}">
        <p14:creationId xmlns:p14="http://schemas.microsoft.com/office/powerpoint/2010/main" val="651896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BA200A-834B-1321-94FD-B52CAA62EB31}"/>
              </a:ext>
            </a:extLst>
          </p:cNvPr>
          <p:cNvSpPr>
            <a:spLocks noGrp="1"/>
          </p:cNvSpPr>
          <p:nvPr>
            <p:ph type="title"/>
          </p:nvPr>
        </p:nvSpPr>
        <p:spPr/>
        <p:txBody>
          <a:bodyPr/>
          <a:lstStyle/>
          <a:p>
            <a:r>
              <a:rPr lang="cs-CZ" dirty="0"/>
              <a:t>Střet zájmu dodavatele </a:t>
            </a:r>
            <a:br>
              <a:rPr lang="cs-CZ" dirty="0"/>
            </a:br>
            <a:r>
              <a:rPr lang="cs-CZ" sz="2000" dirty="0"/>
              <a:t>definice</a:t>
            </a:r>
          </a:p>
        </p:txBody>
      </p:sp>
      <p:sp>
        <p:nvSpPr>
          <p:cNvPr id="3" name="Zástupný obsah 2">
            <a:extLst>
              <a:ext uri="{FF2B5EF4-FFF2-40B4-BE49-F238E27FC236}">
                <a16:creationId xmlns:a16="http://schemas.microsoft.com/office/drawing/2014/main" id="{3F618207-BCC6-9626-9BB3-4049F763D230}"/>
              </a:ext>
            </a:extLst>
          </p:cNvPr>
          <p:cNvSpPr>
            <a:spLocks noGrp="1"/>
          </p:cNvSpPr>
          <p:nvPr>
            <p:ph idx="1"/>
          </p:nvPr>
        </p:nvSpPr>
        <p:spPr/>
        <p:txBody>
          <a:bodyPr>
            <a:normAutofit/>
          </a:bodyPr>
          <a:lstStyle/>
          <a:p>
            <a:pPr marL="0" indent="0">
              <a:buNone/>
            </a:pPr>
            <a:r>
              <a:rPr lang="cs-CZ" dirty="0"/>
              <a:t>§ 4b/zákona č. 159/2006 Sb.</a:t>
            </a:r>
          </a:p>
          <a:p>
            <a:pPr algn="just"/>
            <a:r>
              <a:rPr lang="cs-CZ" sz="1800" b="0" i="0" dirty="0">
                <a:effectLst/>
              </a:rPr>
              <a:t>Obchodní společnost, ve které veřejný funkcionář uvedený v § 2 odst. 1 písm. c) nebo jím ovládaná osoba vlastní podíl představující alespoň 25 % účasti společníka v obchodní společnosti, se nesmí účastnit zadávacích řízení podle zákona upravujícího zadávání veřejných zakázek jako účastník nebo poddodavatel, prostřednictvím kterého dodavatel prokazuje kvalifikaci. Zadavatel je povinen takovou obchodní společnost vyloučit ze zadávacího řízení. </a:t>
            </a:r>
          </a:p>
          <a:p>
            <a:pPr algn="just"/>
            <a:r>
              <a:rPr lang="cs-CZ" sz="1800" b="1" i="0" dirty="0">
                <a:effectLst/>
              </a:rPr>
              <a:t>Zadavatel nesmí obchodní společnosti uvedené ve větě první zadat veřejnou zakázku malého rozsahu, takové jednání je neplatné</a:t>
            </a:r>
            <a:r>
              <a:rPr lang="cs-CZ" b="1" i="0" dirty="0">
                <a:solidFill>
                  <a:srgbClr val="000000"/>
                </a:solidFill>
                <a:effectLst/>
                <a:latin typeface="Arial" panose="020B0604020202020204" pitchFamily="34" charset="0"/>
              </a:rPr>
              <a:t>.</a:t>
            </a:r>
            <a:endParaRPr lang="cs-CZ" b="1" dirty="0"/>
          </a:p>
        </p:txBody>
      </p:sp>
    </p:spTree>
    <p:extLst>
      <p:ext uri="{BB962C8B-B14F-4D97-AF65-F5344CB8AC3E}">
        <p14:creationId xmlns:p14="http://schemas.microsoft.com/office/powerpoint/2010/main" val="3797672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B6B5E2-8155-673E-7B2F-92FA45097C31}"/>
              </a:ext>
            </a:extLst>
          </p:cNvPr>
          <p:cNvSpPr>
            <a:spLocks noGrp="1"/>
          </p:cNvSpPr>
          <p:nvPr>
            <p:ph type="title"/>
          </p:nvPr>
        </p:nvSpPr>
        <p:spPr/>
        <p:txBody>
          <a:bodyPr>
            <a:normAutofit fontScale="90000"/>
          </a:bodyPr>
          <a:lstStyle/>
          <a:p>
            <a:br>
              <a:rPr lang="cs-CZ" dirty="0"/>
            </a:br>
            <a:r>
              <a:rPr lang="cs-CZ" dirty="0"/>
              <a:t>Jak vyloučit střet zájmu dodavatele</a:t>
            </a:r>
            <a:br>
              <a:rPr lang="cs-CZ" dirty="0"/>
            </a:br>
            <a:endParaRPr lang="cs-CZ" dirty="0"/>
          </a:p>
        </p:txBody>
      </p:sp>
      <p:sp>
        <p:nvSpPr>
          <p:cNvPr id="3" name="Zástupný obsah 2">
            <a:extLst>
              <a:ext uri="{FF2B5EF4-FFF2-40B4-BE49-F238E27FC236}">
                <a16:creationId xmlns:a16="http://schemas.microsoft.com/office/drawing/2014/main" id="{1B267361-70E1-6465-A54A-6002D2E8B20D}"/>
              </a:ext>
            </a:extLst>
          </p:cNvPr>
          <p:cNvSpPr>
            <a:spLocks noGrp="1"/>
          </p:cNvSpPr>
          <p:nvPr>
            <p:ph idx="1"/>
          </p:nvPr>
        </p:nvSpPr>
        <p:spPr>
          <a:xfrm>
            <a:off x="1091550" y="1853754"/>
            <a:ext cx="10194759" cy="2962085"/>
          </a:xfrm>
        </p:spPr>
        <p:txBody>
          <a:bodyPr>
            <a:normAutofit/>
          </a:bodyPr>
          <a:lstStyle/>
          <a:p>
            <a:pPr algn="just"/>
            <a:r>
              <a:rPr lang="cs-CZ" sz="1800" u="none" strike="noStrike" baseline="0" dirty="0">
                <a:cs typeface="Calibri" panose="020F0502020204030204" pitchFamily="34" charset="0"/>
              </a:rPr>
              <a:t>Nakupující je povinen před uzavřením smlouvy/uzavřením objednávky na nákup ověřit neexistenci střetu zájmu ve smyslu § 4b zákona č. 159/2006 Sb., o střetu zájmu v evidenci skutečných majitelů. </a:t>
            </a:r>
          </a:p>
          <a:p>
            <a:pPr algn="just"/>
            <a:r>
              <a:rPr lang="cs-CZ" sz="1800" u="none" strike="noStrike" baseline="0" dirty="0">
                <a:cs typeface="Calibri" panose="020F0502020204030204" pitchFamily="34" charset="0"/>
              </a:rPr>
              <a:t>Ověření provede Nakupující v evidenci skutečných majitelů dostupné na adrese </a:t>
            </a:r>
            <a:r>
              <a:rPr lang="cs-CZ" sz="1800" dirty="0">
                <a:effectLst/>
                <a:ea typeface="Times New Roman" panose="02020603050405020304" pitchFamily="18" charset="0"/>
                <a:cs typeface="Calibri" panose="020F0502020204030204" pitchFamily="34" charset="0"/>
                <a:hlinkClick r:id="rId2"/>
              </a:rPr>
              <a:t>https://esm.justice.cz/ias/issm/rejstrik</a:t>
            </a:r>
            <a:r>
              <a:rPr lang="cs-CZ" sz="1800" dirty="0">
                <a:effectLst/>
                <a:ea typeface="Times New Roman" panose="02020603050405020304" pitchFamily="18" charset="0"/>
                <a:cs typeface="Calibri" panose="020F0502020204030204" pitchFamily="34" charset="0"/>
              </a:rPr>
              <a:t> nebo alternativně v evidenci AML </a:t>
            </a:r>
            <a:r>
              <a:rPr lang="cs-CZ" sz="1800" dirty="0" err="1">
                <a:effectLst/>
                <a:ea typeface="Times New Roman" panose="02020603050405020304" pitchFamily="18" charset="0"/>
                <a:cs typeface="Calibri" panose="020F0502020204030204" pitchFamily="34" charset="0"/>
              </a:rPr>
              <a:t>Info</a:t>
            </a:r>
            <a:r>
              <a:rPr lang="cs-CZ" sz="1800" dirty="0">
                <a:effectLst/>
                <a:ea typeface="Times New Roman" panose="02020603050405020304" pitchFamily="18" charset="0"/>
                <a:cs typeface="Calibri" panose="020F0502020204030204" pitchFamily="34" charset="0"/>
              </a:rPr>
              <a:t> </a:t>
            </a:r>
            <a:r>
              <a:rPr lang="cs-CZ" sz="1800" dirty="0" err="1">
                <a:effectLst/>
                <a:ea typeface="Times New Roman" panose="02020603050405020304" pitchFamily="18" charset="0"/>
                <a:cs typeface="Calibri" panose="020F0502020204030204" pitchFamily="34" charset="0"/>
              </a:rPr>
              <a:t>Check</a:t>
            </a:r>
            <a:r>
              <a:rPr lang="cs-CZ" sz="1800" dirty="0">
                <a:effectLst/>
                <a:ea typeface="Times New Roman" panose="02020603050405020304" pitchFamily="18" charset="0"/>
                <a:cs typeface="Calibri" panose="020F0502020204030204" pitchFamily="34" charset="0"/>
              </a:rPr>
              <a:t> </a:t>
            </a:r>
            <a:r>
              <a:rPr lang="cs-CZ" sz="1800" u="sng" dirty="0">
                <a:solidFill>
                  <a:srgbClr val="FBAE29"/>
                </a:solidFill>
                <a:effectLst/>
                <a:ea typeface="Times New Roman" panose="02020603050405020304" pitchFamily="18" charset="0"/>
                <a:cs typeface="Calibri" panose="020F0502020204030204" pitchFamily="34" charset="0"/>
                <a:hlinkClick r:id="rId3">
                  <a:extLst>
                    <a:ext uri="{A12FA001-AC4F-418D-AE19-62706E023703}">
                      <ahyp:hlinkClr xmlns:ahyp="http://schemas.microsoft.com/office/drawing/2018/hyperlinkcolor" val="tx"/>
                    </a:ext>
                  </a:extLst>
                </a:hlinkClick>
              </a:rPr>
              <a:t>https://www3.cribis.cz</a:t>
            </a:r>
            <a:r>
              <a:rPr lang="cs-CZ" sz="1800" dirty="0">
                <a:effectLst/>
                <a:ea typeface="Times New Roman" panose="02020603050405020304" pitchFamily="18" charset="0"/>
                <a:cs typeface="Calibri" panose="020F0502020204030204" pitchFamily="34" charset="0"/>
              </a:rPr>
              <a:t>, </a:t>
            </a:r>
            <a:r>
              <a:rPr lang="cs-CZ" sz="1800" u="sng" dirty="0">
                <a:effectLst/>
                <a:ea typeface="Times New Roman" panose="02020603050405020304" pitchFamily="18" charset="0"/>
                <a:cs typeface="Calibri" panose="020F0502020204030204" pitchFamily="34" charset="0"/>
              </a:rPr>
              <a:t>popř. u OSVČ Živnostenský rejstřík</a:t>
            </a:r>
            <a:r>
              <a:rPr lang="cs-CZ" sz="1800" u="none" strike="noStrike" baseline="0" dirty="0">
                <a:cs typeface="Calibri" panose="020F0502020204030204" pitchFamily="34" charset="0"/>
              </a:rPr>
              <a:t> </a:t>
            </a:r>
          </a:p>
          <a:p>
            <a:pPr algn="just"/>
            <a:r>
              <a:rPr lang="cs-CZ" sz="1800" dirty="0">
                <a:cs typeface="Calibri" panose="020F0502020204030204" pitchFamily="34" charset="0"/>
              </a:rPr>
              <a:t>Doklad o prověření výše uvedeného uloží Nakupující k dokumentaci (spisu) o nákupu. Oba výše uvedené nástroje umožňují exportovat výsledky ověření ve formátu PDF.</a:t>
            </a:r>
            <a:endParaRPr lang="cs-CZ" sz="1800" u="none" strike="noStrike" baseline="0" dirty="0">
              <a:cs typeface="Calibri" panose="020F0502020204030204" pitchFamily="34" charset="0"/>
            </a:endParaRPr>
          </a:p>
          <a:p>
            <a:pPr marL="0" indent="0" algn="l">
              <a:buNone/>
            </a:pPr>
            <a:endParaRPr lang="cs-CZ" dirty="0"/>
          </a:p>
        </p:txBody>
      </p:sp>
    </p:spTree>
    <p:extLst>
      <p:ext uri="{BB962C8B-B14F-4D97-AF65-F5344CB8AC3E}">
        <p14:creationId xmlns:p14="http://schemas.microsoft.com/office/powerpoint/2010/main" val="794555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CA6FD3-AEB4-6A5D-23B8-207BC8F5CCD2}"/>
              </a:ext>
            </a:extLst>
          </p:cNvPr>
          <p:cNvSpPr>
            <a:spLocks noGrp="1"/>
          </p:cNvSpPr>
          <p:nvPr>
            <p:ph type="title"/>
          </p:nvPr>
        </p:nvSpPr>
        <p:spPr/>
        <p:txBody>
          <a:bodyPr>
            <a:normAutofit/>
          </a:bodyPr>
          <a:lstStyle/>
          <a:p>
            <a:r>
              <a:rPr lang="cs-CZ" sz="2800" dirty="0"/>
              <a:t>STŘET ZÁJMŮ nakupujícího</a:t>
            </a:r>
            <a:br>
              <a:rPr lang="cs-CZ" sz="2800" dirty="0"/>
            </a:br>
            <a:r>
              <a:rPr lang="cs-CZ" dirty="0"/>
              <a:t> </a:t>
            </a:r>
            <a:r>
              <a:rPr lang="cs-CZ" sz="2000" dirty="0"/>
              <a:t>definice</a:t>
            </a:r>
            <a:r>
              <a:rPr lang="cs-CZ" sz="1600" dirty="0"/>
              <a:t> </a:t>
            </a:r>
          </a:p>
        </p:txBody>
      </p:sp>
      <p:sp>
        <p:nvSpPr>
          <p:cNvPr id="3" name="Zástupný obsah 2">
            <a:extLst>
              <a:ext uri="{FF2B5EF4-FFF2-40B4-BE49-F238E27FC236}">
                <a16:creationId xmlns:a16="http://schemas.microsoft.com/office/drawing/2014/main" id="{8D3BAA82-8A8F-B00C-DA4A-6B95976DE0DA}"/>
              </a:ext>
            </a:extLst>
          </p:cNvPr>
          <p:cNvSpPr>
            <a:spLocks noGrp="1"/>
          </p:cNvSpPr>
          <p:nvPr>
            <p:ph idx="1"/>
          </p:nvPr>
        </p:nvSpPr>
        <p:spPr>
          <a:xfrm>
            <a:off x="1451579" y="1853755"/>
            <a:ext cx="9712810" cy="3510726"/>
          </a:xfrm>
        </p:spPr>
        <p:txBody>
          <a:bodyPr>
            <a:normAutofit/>
          </a:bodyPr>
          <a:lstStyle/>
          <a:p>
            <a:pPr marL="0" indent="0" algn="l">
              <a:buNone/>
            </a:pPr>
            <a:r>
              <a:rPr lang="cs-CZ" sz="1800" b="1" i="0" u="none" strike="noStrike" baseline="0" dirty="0">
                <a:latin typeface="Calibri" panose="020F0502020204030204" pitchFamily="34" charset="0"/>
              </a:rPr>
              <a:t>Nakupující zejména nesmí:</a:t>
            </a:r>
          </a:p>
          <a:p>
            <a:pPr algn="l"/>
            <a:r>
              <a:rPr lang="cs-CZ" sz="1800" b="0" i="0" u="none" strike="noStrike" baseline="0" dirty="0">
                <a:latin typeface="Calibri" panose="020F0502020204030204" pitchFamily="34" charset="0"/>
              </a:rPr>
              <a:t>podílet se na zpracování nabídky,</a:t>
            </a:r>
          </a:p>
          <a:p>
            <a:pPr algn="l"/>
            <a:r>
              <a:rPr lang="cs-CZ" sz="1800" b="0" i="0" u="none" strike="noStrike" baseline="0" dirty="0">
                <a:latin typeface="Calibri" panose="020F0502020204030204" pitchFamily="34" charset="0"/>
              </a:rPr>
              <a:t>podat nabídku a být dodavatelem zamýšleného nákupu/plnění zakázky či dodavatelem ve sdružení ani působit jako poddodavatel,</a:t>
            </a:r>
          </a:p>
          <a:p>
            <a:pPr algn="l"/>
            <a:r>
              <a:rPr lang="cs-CZ" sz="1800" b="0" i="0" u="none" strike="noStrike" baseline="0" dirty="0">
                <a:latin typeface="Calibri" panose="020F0502020204030204" pitchFamily="34" charset="0"/>
              </a:rPr>
              <a:t>být statutárním orgánem dodavatele, jeho členem či prokuristou</a:t>
            </a:r>
            <a:r>
              <a:rPr lang="cs-CZ" sz="1800" dirty="0">
                <a:latin typeface="Calibri" panose="020F0502020204030204" pitchFamily="34" charset="0"/>
              </a:rPr>
              <a:t> </a:t>
            </a:r>
            <a:r>
              <a:rPr lang="cs-CZ" sz="1800" b="0" i="0" u="none" strike="noStrike" baseline="0" dirty="0">
                <a:latin typeface="Calibri" panose="020F0502020204030204" pitchFamily="34" charset="0"/>
              </a:rPr>
              <a:t>zastupujícím dodavatele,</a:t>
            </a:r>
          </a:p>
          <a:p>
            <a:pPr algn="l"/>
            <a:r>
              <a:rPr lang="cs-CZ" sz="1800" b="0" i="0" u="none" strike="noStrike" baseline="0" dirty="0">
                <a:latin typeface="Calibri" panose="020F0502020204030204" pitchFamily="34" charset="0"/>
              </a:rPr>
              <a:t>být manželem/manželkou statutárního orgánu dodavatele, resp. jeho člena či prokuristy zastupujícího dodavatele</a:t>
            </a:r>
          </a:p>
          <a:p>
            <a:pPr algn="l"/>
            <a:r>
              <a:rPr lang="cs-CZ" sz="1800" dirty="0">
                <a:latin typeface="Calibri" panose="020F0502020204030204" pitchFamily="34" charset="0"/>
              </a:rPr>
              <a:t>mít osobní či finanční zájem na zadání veřejné zakázky </a:t>
            </a:r>
          </a:p>
        </p:txBody>
      </p:sp>
    </p:spTree>
    <p:extLst>
      <p:ext uri="{BB962C8B-B14F-4D97-AF65-F5344CB8AC3E}">
        <p14:creationId xmlns:p14="http://schemas.microsoft.com/office/powerpoint/2010/main" val="779379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728B5F-697F-E5C2-ABE4-5A2FEF76B916}"/>
              </a:ext>
            </a:extLst>
          </p:cNvPr>
          <p:cNvSpPr>
            <a:spLocks noGrp="1"/>
          </p:cNvSpPr>
          <p:nvPr>
            <p:ph type="title"/>
          </p:nvPr>
        </p:nvSpPr>
        <p:spPr/>
        <p:txBody>
          <a:bodyPr/>
          <a:lstStyle/>
          <a:p>
            <a:r>
              <a:rPr lang="cs-CZ" dirty="0"/>
              <a:t>Jak vyloučit Střet zájmů nakupujícího</a:t>
            </a:r>
          </a:p>
        </p:txBody>
      </p:sp>
      <p:sp>
        <p:nvSpPr>
          <p:cNvPr id="3" name="Zástupný obsah 2">
            <a:extLst>
              <a:ext uri="{FF2B5EF4-FFF2-40B4-BE49-F238E27FC236}">
                <a16:creationId xmlns:a16="http://schemas.microsoft.com/office/drawing/2014/main" id="{9112CFBB-785D-DEB8-04F4-7B7919A4BE05}"/>
              </a:ext>
            </a:extLst>
          </p:cNvPr>
          <p:cNvSpPr>
            <a:spLocks noGrp="1"/>
          </p:cNvSpPr>
          <p:nvPr>
            <p:ph idx="1"/>
          </p:nvPr>
        </p:nvSpPr>
        <p:spPr>
          <a:xfrm>
            <a:off x="1332089" y="1636890"/>
            <a:ext cx="9408332" cy="2830608"/>
          </a:xfrm>
        </p:spPr>
        <p:txBody>
          <a:bodyPr>
            <a:normAutofit/>
          </a:bodyPr>
          <a:lstStyle/>
          <a:p>
            <a:r>
              <a:rPr lang="cs-CZ" sz="1800" dirty="0">
                <a:effectLst/>
                <a:latin typeface="Calibri" panose="020F0502020204030204" pitchFamily="34" charset="0"/>
                <a:ea typeface="Calibri" panose="020F0502020204030204" pitchFamily="34" charset="0"/>
              </a:rPr>
              <a:t>Nakupující před uzavřením objednávky/smlouvy čestně prohlásí že není ve střetu zájmů ve vztahu k </a:t>
            </a:r>
            <a:r>
              <a:rPr lang="cs-CZ" sz="1800" dirty="0">
                <a:latin typeface="Calibri" panose="020F0502020204030204" pitchFamily="34" charset="0"/>
                <a:ea typeface="Calibri" panose="020F0502020204030204" pitchFamily="34" charset="0"/>
              </a:rPr>
              <a:t>vybranému dodavateli, </a:t>
            </a:r>
            <a:r>
              <a:rPr lang="cs-CZ" sz="1800" dirty="0">
                <a:effectLst/>
                <a:latin typeface="Calibri" panose="020F0502020204030204" pitchFamily="34" charset="0"/>
                <a:ea typeface="Calibri" panose="020F0502020204030204" pitchFamily="34" charset="0"/>
              </a:rPr>
              <a:t>(se kterými je uzavírána objednávka/smlouva), že nemá finanční nebo jiný osobní zájem ohrožující moji nestrannost a nezávislost v souvislosti s danou veřejnou zakázkou a výsledným smluvním vztahem. </a:t>
            </a:r>
          </a:p>
          <a:p>
            <a:r>
              <a:rPr lang="cs-CZ" sz="1800" dirty="0">
                <a:effectLst/>
                <a:latin typeface="Calibri" panose="020F0502020204030204" pitchFamily="34" charset="0"/>
                <a:ea typeface="Calibri" panose="020F0502020204030204" pitchFamily="34" charset="0"/>
              </a:rPr>
              <a:t>Nakupující je povinen čestně prohlásit, že se nepodílel na zpracování nabídky dodavatele a s vybraným dodavatelem jej nespojuje osobní, pracovní či jiný obdobný poměr, a nemá z jiných důvodů osobní zájem na zadání zakázky.</a:t>
            </a:r>
          </a:p>
          <a:p>
            <a:endParaRPr lang="cs-CZ" sz="1800" dirty="0">
              <a:effectLst/>
              <a:latin typeface="Calibri" panose="020F0502020204030204" pitchFamily="34" charset="0"/>
              <a:ea typeface="Calibri" panose="020F0502020204030204" pitchFamily="34" charset="0"/>
            </a:endParaRPr>
          </a:p>
          <a:p>
            <a:pPr marL="0" indent="0" algn="l">
              <a:buNone/>
            </a:pPr>
            <a:endParaRPr lang="cs-CZ" dirty="0"/>
          </a:p>
        </p:txBody>
      </p:sp>
    </p:spTree>
    <p:extLst>
      <p:ext uri="{BB962C8B-B14F-4D97-AF65-F5344CB8AC3E}">
        <p14:creationId xmlns:p14="http://schemas.microsoft.com/office/powerpoint/2010/main" val="3305981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C27D4D-72CB-990E-7F92-AF0159B0BA08}"/>
              </a:ext>
            </a:extLst>
          </p:cNvPr>
          <p:cNvSpPr>
            <a:spLocks noGrp="1"/>
          </p:cNvSpPr>
          <p:nvPr>
            <p:ph type="title"/>
          </p:nvPr>
        </p:nvSpPr>
        <p:spPr/>
        <p:txBody>
          <a:bodyPr/>
          <a:lstStyle/>
          <a:p>
            <a:r>
              <a:rPr lang="cs-CZ" dirty="0"/>
              <a:t>Finanční Sankce Evropské unie</a:t>
            </a:r>
            <a:br>
              <a:rPr lang="cs-CZ" dirty="0"/>
            </a:br>
            <a:r>
              <a:rPr lang="cs-CZ" sz="1800" dirty="0"/>
              <a:t>DEFINICE</a:t>
            </a:r>
            <a:endParaRPr lang="cs-CZ" dirty="0"/>
          </a:p>
        </p:txBody>
      </p:sp>
      <p:sp>
        <p:nvSpPr>
          <p:cNvPr id="3" name="Zástupný obsah 2">
            <a:extLst>
              <a:ext uri="{FF2B5EF4-FFF2-40B4-BE49-F238E27FC236}">
                <a16:creationId xmlns:a16="http://schemas.microsoft.com/office/drawing/2014/main" id="{EE926B9E-1831-0374-B0FA-73B4D4D1FE0E}"/>
              </a:ext>
            </a:extLst>
          </p:cNvPr>
          <p:cNvSpPr>
            <a:spLocks noGrp="1"/>
          </p:cNvSpPr>
          <p:nvPr>
            <p:ph idx="1"/>
          </p:nvPr>
        </p:nvSpPr>
        <p:spPr>
          <a:xfrm>
            <a:off x="1449206" y="1790335"/>
            <a:ext cx="9584554" cy="3121299"/>
          </a:xfrm>
        </p:spPr>
        <p:txBody>
          <a:bodyPr>
            <a:normAutofit/>
          </a:bodyPr>
          <a:lstStyle/>
          <a:p>
            <a:pPr marL="0" indent="0" algn="l">
              <a:buNone/>
            </a:pPr>
            <a:endParaRPr lang="cs-CZ" sz="1800" i="0" u="none" strike="noStrike" baseline="0" dirty="0">
              <a:latin typeface="Calibri,Bold"/>
            </a:endParaRPr>
          </a:p>
          <a:p>
            <a:pPr algn="just"/>
            <a:r>
              <a:rPr lang="cs-CZ" sz="1800" dirty="0">
                <a:effectLst/>
                <a:ea typeface="Calibri" panose="020F0502020204030204" pitchFamily="34" charset="0"/>
              </a:rPr>
              <a:t>Mezinárodní sankce jsou souhrn omezujících opatření, které mezinárodní společenství (OSN) a země EU. Důvodem přijetí mezinárodních sankcí je udržení nebo obnovení mezinárodního míru a bezpečnosti, k ochraně lidských práv a k boji proti terorismu. </a:t>
            </a:r>
          </a:p>
          <a:p>
            <a:pPr algn="just"/>
            <a:r>
              <a:rPr lang="cs-CZ" sz="1800" dirty="0">
                <a:effectLst/>
                <a:ea typeface="Calibri" panose="020F0502020204030204" pitchFamily="34" charset="0"/>
                <a:cs typeface="Calibri" panose="020F0502020204030204" pitchFamily="34" charset="0"/>
              </a:rPr>
              <a:t>Mezinárodní sankce spočívají mj. v omezení obchodu a služeb včetně peněžních služeb a služeb na finančních trzích, v omezení cestování konkrétních fyzických osob, v omezeních na úseku dopravy a spojů, technické infrastruktury, ale i na poli vědeckotechnických, případně i kulturních a sportovních styků.</a:t>
            </a:r>
            <a:r>
              <a:rPr lang="cs-CZ" sz="1800" dirty="0">
                <a:effectLst/>
                <a:ea typeface="Calibri" panose="020F0502020204030204" pitchFamily="34" charset="0"/>
              </a:rPr>
              <a:t> </a:t>
            </a:r>
            <a:r>
              <a:rPr lang="cs-CZ" sz="1800" dirty="0">
                <a:effectLst/>
                <a:ea typeface="Calibri" panose="020F0502020204030204" pitchFamily="34" charset="0"/>
                <a:cs typeface="Calibri" panose="020F0502020204030204" pitchFamily="34" charset="0"/>
              </a:rPr>
              <a:t> </a:t>
            </a:r>
            <a:endParaRPr lang="cs-CZ" sz="1800" dirty="0">
              <a:effectLst/>
              <a:ea typeface="Calibri" panose="020F0502020204030204" pitchFamily="34" charset="0"/>
            </a:endParaRPr>
          </a:p>
          <a:p>
            <a:pPr marL="0" indent="0" algn="just">
              <a:buNone/>
            </a:pPr>
            <a:endParaRPr lang="cs-CZ"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22549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7DCF1-6AFC-F7BC-1C75-835745A44D60}"/>
              </a:ext>
            </a:extLst>
          </p:cNvPr>
          <p:cNvSpPr>
            <a:spLocks noGrp="1"/>
          </p:cNvSpPr>
          <p:nvPr>
            <p:ph type="title"/>
          </p:nvPr>
        </p:nvSpPr>
        <p:spPr/>
        <p:txBody>
          <a:bodyPr/>
          <a:lstStyle/>
          <a:p>
            <a:r>
              <a:rPr lang="cs-CZ" dirty="0"/>
              <a:t>Finanční Sankce Evropské unie</a:t>
            </a:r>
            <a:br>
              <a:rPr lang="cs-CZ" dirty="0"/>
            </a:br>
            <a:r>
              <a:rPr lang="cs-CZ" sz="1800" dirty="0"/>
              <a:t>povinnosti nakupujícího</a:t>
            </a:r>
            <a:endParaRPr lang="cs-CZ" dirty="0"/>
          </a:p>
        </p:txBody>
      </p:sp>
      <p:sp>
        <p:nvSpPr>
          <p:cNvPr id="3" name="Zástupný obsah 2">
            <a:extLst>
              <a:ext uri="{FF2B5EF4-FFF2-40B4-BE49-F238E27FC236}">
                <a16:creationId xmlns:a16="http://schemas.microsoft.com/office/drawing/2014/main" id="{E03EAC3C-7003-4455-F3BA-F57E448029DF}"/>
              </a:ext>
            </a:extLst>
          </p:cNvPr>
          <p:cNvSpPr>
            <a:spLocks noGrp="1"/>
          </p:cNvSpPr>
          <p:nvPr>
            <p:ph idx="1"/>
          </p:nvPr>
        </p:nvSpPr>
        <p:spPr>
          <a:xfrm>
            <a:off x="1451579" y="2015732"/>
            <a:ext cx="9355758" cy="2260177"/>
          </a:xfrm>
        </p:spPr>
        <p:txBody>
          <a:bodyPr>
            <a:normAutofit/>
          </a:bodyPr>
          <a:lstStyle/>
          <a:p>
            <a:endParaRPr lang="cs-CZ" sz="1800" dirty="0">
              <a:effectLst/>
              <a:ea typeface="Times New Roman" panose="02020603050405020304" pitchFamily="18" charset="0"/>
              <a:cs typeface="Calibri" panose="020F0502020204030204" pitchFamily="34" charset="0"/>
            </a:endParaRPr>
          </a:p>
          <a:p>
            <a:r>
              <a:rPr lang="cs-CZ" sz="1800" dirty="0">
                <a:effectLst/>
                <a:ea typeface="Times New Roman" panose="02020603050405020304" pitchFamily="18" charset="0"/>
                <a:cs typeface="Calibri" panose="020F0502020204030204" pitchFamily="34" charset="0"/>
              </a:rPr>
              <a:t>Nakupující je povinen před uzavřením objednávky/smlouvy ověřit, že vybraný dodavatel není osobou, subjektem či orgánem uvedeným na sankčním seznamu EU, na které se vztahují tzv. „</a:t>
            </a:r>
            <a:r>
              <a:rPr lang="cs-CZ" sz="1800" i="1" dirty="0">
                <a:effectLst/>
                <a:ea typeface="Times New Roman" panose="02020603050405020304" pitchFamily="18" charset="0"/>
                <a:cs typeface="Calibri" panose="020F0502020204030204" pitchFamily="34" charset="0"/>
              </a:rPr>
              <a:t>individuální finanční sankce</a:t>
            </a:r>
            <a:r>
              <a:rPr lang="cs-CZ" sz="1800" dirty="0">
                <a:effectLst/>
                <a:ea typeface="Times New Roman" panose="02020603050405020304" pitchFamily="18" charset="0"/>
                <a:cs typeface="Calibri" panose="020F0502020204030204" pitchFamily="34" charset="0"/>
              </a:rPr>
              <a:t>“ zavedené EU proti Rusku a Bělorusku v souvislosti s rusko-ukrajinským konfliktem</a:t>
            </a:r>
            <a:endParaRPr lang="cs-CZ" sz="1800" dirty="0"/>
          </a:p>
        </p:txBody>
      </p:sp>
    </p:spTree>
    <p:extLst>
      <p:ext uri="{BB962C8B-B14F-4D97-AF65-F5344CB8AC3E}">
        <p14:creationId xmlns:p14="http://schemas.microsoft.com/office/powerpoint/2010/main" val="881398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B30650-8A71-E00C-A988-EAAE52FD70CE}"/>
              </a:ext>
            </a:extLst>
          </p:cNvPr>
          <p:cNvSpPr>
            <a:spLocks noGrp="1"/>
          </p:cNvSpPr>
          <p:nvPr>
            <p:ph type="title"/>
          </p:nvPr>
        </p:nvSpPr>
        <p:spPr/>
        <p:txBody>
          <a:bodyPr/>
          <a:lstStyle/>
          <a:p>
            <a:r>
              <a:rPr lang="cs-CZ" dirty="0"/>
              <a:t>Jak vyloučit, že na dodavatele </a:t>
            </a:r>
            <a:br>
              <a:rPr lang="cs-CZ" dirty="0"/>
            </a:br>
            <a:r>
              <a:rPr lang="cs-CZ" dirty="0"/>
              <a:t>nejsou uvaleny sankce </a:t>
            </a:r>
            <a:r>
              <a:rPr lang="cs-CZ" dirty="0" err="1"/>
              <a:t>eu</a:t>
            </a:r>
            <a:r>
              <a:rPr lang="cs-CZ" dirty="0"/>
              <a:t> ?</a:t>
            </a:r>
          </a:p>
        </p:txBody>
      </p:sp>
      <p:sp>
        <p:nvSpPr>
          <p:cNvPr id="3" name="Zástupný obsah 2">
            <a:extLst>
              <a:ext uri="{FF2B5EF4-FFF2-40B4-BE49-F238E27FC236}">
                <a16:creationId xmlns:a16="http://schemas.microsoft.com/office/drawing/2014/main" id="{D64AA125-3027-E08B-D6E3-DF7B9D358FA2}"/>
              </a:ext>
            </a:extLst>
          </p:cNvPr>
          <p:cNvSpPr>
            <a:spLocks noGrp="1"/>
          </p:cNvSpPr>
          <p:nvPr>
            <p:ph idx="1"/>
          </p:nvPr>
        </p:nvSpPr>
        <p:spPr>
          <a:xfrm>
            <a:off x="1451580" y="2015732"/>
            <a:ext cx="9050958" cy="1328359"/>
          </a:xfrm>
        </p:spPr>
        <p:txBody>
          <a:bodyPr>
            <a:normAutofit/>
          </a:bodyPr>
          <a:lstStyle/>
          <a:p>
            <a:r>
              <a:rPr lang="cs-CZ" sz="1800" dirty="0">
                <a:effectLst/>
                <a:ea typeface="Times New Roman" panose="02020603050405020304" pitchFamily="18" charset="0"/>
                <a:cs typeface="Calibri" panose="020F0502020204030204" pitchFamily="34" charset="0"/>
              </a:rPr>
              <a:t>Nakupující provede ověření dodavatele prostřednictvím databáze </a:t>
            </a:r>
            <a:r>
              <a:rPr lang="cs-CZ" sz="1800" u="sng" dirty="0">
                <a:solidFill>
                  <a:srgbClr val="0000FF"/>
                </a:solidFill>
                <a:effectLst/>
                <a:ea typeface="Times New Roman" panose="02020603050405020304" pitchFamily="18" charset="0"/>
                <a:cs typeface="Calibri" panose="020F0502020204030204" pitchFamily="34" charset="0"/>
                <a:hlinkClick r:id="rId2"/>
              </a:rPr>
              <a:t>https://www3.cribis.cz/</a:t>
            </a:r>
            <a:r>
              <a:rPr lang="cs-CZ" sz="1800" dirty="0">
                <a:effectLst/>
                <a:ea typeface="Times New Roman" panose="02020603050405020304" pitchFamily="18" charset="0"/>
                <a:cs typeface="Calibri" panose="020F0502020204030204" pitchFamily="34" charset="0"/>
              </a:rPr>
              <a:t> nebo prostřednictvím jiných veřejně dostupných zdrojů. </a:t>
            </a:r>
            <a:r>
              <a:rPr lang="cs-CZ" sz="1800" u="sng" dirty="0">
                <a:solidFill>
                  <a:srgbClr val="0000FF"/>
                </a:solidFill>
                <a:effectLst/>
                <a:ea typeface="Calibri" panose="020F0502020204030204" pitchFamily="34" charset="0"/>
                <a:cs typeface="Times New Roman" panose="02020603050405020304" pitchFamily="18" charset="0"/>
                <a:hlinkClick r:id="rId3"/>
              </a:rPr>
              <a:t>https://fau.gov.cz/sankce-proti-rusku</a:t>
            </a:r>
            <a:endParaRPr lang="cs-CZ" sz="1800" dirty="0">
              <a:effectLst/>
              <a:ea typeface="Calibri" panose="020F0502020204030204" pitchFamily="34" charset="0"/>
              <a:cs typeface="Times New Roman" panose="02020603050405020304" pitchFamily="18" charset="0"/>
            </a:endParaRPr>
          </a:p>
          <a:p>
            <a:endParaRPr lang="cs-CZ" sz="1800" dirty="0">
              <a:effectLst/>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085917091"/>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7" ma:contentTypeDescription="Create a new document." ma:contentTypeScope="" ma:versionID="71aff31462b4074963b8c698d1c1c68f">
  <xsd:schema xmlns:xsd="http://www.w3.org/2001/XMLSchema" xmlns:xs="http://www.w3.org/2001/XMLSchema" xmlns:p="http://schemas.microsoft.com/office/2006/metadata/properties" xmlns:ns2="6dc4bcd6-49db-4c07-9060-8acfc67cef9f" xmlns:ns3="fb0879af-3eba-417a-a55a-ffe6dcd6ca77" targetNamespace="http://schemas.microsoft.com/office/2006/metadata/properties" ma:root="true" ma:fieldsID="e3831fb232ece3fdb834cba9867a0e69" ns2:_="" ns3:_="">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A2F0602-F80C-4DEC-9431-C2D33510D412}">
  <ds:schemaRefs>
    <ds:schemaRef ds:uri="http://schemas.microsoft.com/sharepoint/v3/contenttype/forms"/>
  </ds:schemaRefs>
</ds:datastoreItem>
</file>

<file path=customXml/itemProps2.xml><?xml version="1.0" encoding="utf-8"?>
<ds:datastoreItem xmlns:ds="http://schemas.openxmlformats.org/officeDocument/2006/customXml" ds:itemID="{E91C5244-B45A-4BBC-BDC1-B973D3ED34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4A95BD8-8320-4244-B303-909C09E2502E}">
  <ds:schemaRefs>
    <ds:schemaRef ds:uri="http://purl.org/dc/terms/"/>
    <ds:schemaRef ds:uri="http://schemas.openxmlformats.org/package/2006/metadata/core-propertie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Gallery</Template>
  <TotalTime>899</TotalTime>
  <Words>668</Words>
  <Application>Microsoft Office PowerPoint</Application>
  <PresentationFormat>Širokoúhlá obrazovka</PresentationFormat>
  <Paragraphs>38</Paragraphs>
  <Slides>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vt:i4>
      </vt:variant>
    </vt:vector>
  </HeadingPairs>
  <TitlesOfParts>
    <vt:vector size="14" baseType="lpstr">
      <vt:lpstr>Arial</vt:lpstr>
      <vt:lpstr>Calibri</vt:lpstr>
      <vt:lpstr>Calibri,Bold</vt:lpstr>
      <vt:lpstr>Times New Roman</vt:lpstr>
      <vt:lpstr>Galerie</vt:lpstr>
      <vt:lpstr>   STŘET ZÁJMŮ  při nákupech   na jihočeské univerzitě  školení     </vt:lpstr>
      <vt:lpstr>Vysvětlení pojmů</vt:lpstr>
      <vt:lpstr>Střet zájmu dodavatele  definice</vt:lpstr>
      <vt:lpstr> Jak vyloučit střet zájmu dodavatele </vt:lpstr>
      <vt:lpstr>STŘET ZÁJMŮ nakupujícího  definice </vt:lpstr>
      <vt:lpstr>Jak vyloučit Střet zájmů nakupujícího</vt:lpstr>
      <vt:lpstr>Finanční Sankce Evropské unie DEFINICE</vt:lpstr>
      <vt:lpstr>Finanční Sankce Evropské unie povinnosti nakupujícího</vt:lpstr>
      <vt:lpstr>Jak vyloučit, že na dodavatele  nejsou uvaleny sankce eu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Naše historie</dc:title>
  <dc:creator>Madarová Radka Bc. LL.M.</dc:creator>
  <cp:lastModifiedBy>Radka Madarová</cp:lastModifiedBy>
  <cp:revision>19</cp:revision>
  <dcterms:created xsi:type="dcterms:W3CDTF">2023-03-15T12:16:14Z</dcterms:created>
  <dcterms:modified xsi:type="dcterms:W3CDTF">2024-03-27T16:07:20Z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