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4"/>
  </p:sldMasterIdLst>
  <p:notesMasterIdLst>
    <p:notesMasterId r:id="rId14"/>
  </p:notesMasterIdLst>
  <p:handoutMasterIdLst>
    <p:handoutMasterId r:id="rId15"/>
  </p:handoutMasterIdLst>
  <p:sldIdLst>
    <p:sldId id="258" r:id="rId5"/>
    <p:sldId id="266" r:id="rId6"/>
    <p:sldId id="267" r:id="rId7"/>
    <p:sldId id="261" r:id="rId8"/>
    <p:sldId id="260" r:id="rId9"/>
    <p:sldId id="259" r:id="rId10"/>
    <p:sldId id="262" r:id="rId11"/>
    <p:sldId id="269"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2" autoAdjust="0"/>
    <p:restoredTop sz="94598" autoAdjust="0"/>
  </p:normalViewPr>
  <p:slideViewPr>
    <p:cSldViewPr snapToGrid="0">
      <p:cViewPr varScale="1">
        <p:scale>
          <a:sx n="81" d="100"/>
          <a:sy n="81" d="100"/>
        </p:scale>
        <p:origin x="706" y="62"/>
      </p:cViewPr>
      <p:guideLst>
        <p:guide orient="horz" pos="228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20A635-496E-479A-8081-5D8C7B8923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latin typeface="Calibri" panose="020F0502020204030204" pitchFamily="34" charset="0"/>
            </a:endParaRPr>
          </a:p>
        </p:txBody>
      </p:sp>
      <p:sp>
        <p:nvSpPr>
          <p:cNvPr id="3" name="Date Placeholder 2">
            <a:extLst>
              <a:ext uri="{FF2B5EF4-FFF2-40B4-BE49-F238E27FC236}">
                <a16:creationId xmlns:a16="http://schemas.microsoft.com/office/drawing/2014/main" id="{A6EAC9CE-4EF5-42A6-A19A-90B6856B782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59FC64-C3E4-4DED-A151-575894694AD6}" type="datetimeFigureOut">
              <a:rPr lang="cs-CZ" smtClean="0">
                <a:latin typeface="Calibri" panose="020F0502020204030204" pitchFamily="34" charset="0"/>
              </a:rPr>
              <a:t>01.04.2024</a:t>
            </a:fld>
            <a:endParaRPr lang="cs-CZ" dirty="0">
              <a:latin typeface="Calibri" panose="020F0502020204030204" pitchFamily="34" charset="0"/>
            </a:endParaRPr>
          </a:p>
        </p:txBody>
      </p:sp>
      <p:sp>
        <p:nvSpPr>
          <p:cNvPr id="4" name="Footer Placeholder 3">
            <a:extLst>
              <a:ext uri="{FF2B5EF4-FFF2-40B4-BE49-F238E27FC236}">
                <a16:creationId xmlns:a16="http://schemas.microsoft.com/office/drawing/2014/main" id="{82FD89F4-90D6-4942-882C-7984584ECD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latin typeface="Calibri" panose="020F0502020204030204" pitchFamily="34" charset="0"/>
            </a:endParaRPr>
          </a:p>
        </p:txBody>
      </p:sp>
      <p:sp>
        <p:nvSpPr>
          <p:cNvPr id="5" name="Slide Number Placeholder 4">
            <a:extLst>
              <a:ext uri="{FF2B5EF4-FFF2-40B4-BE49-F238E27FC236}">
                <a16:creationId xmlns:a16="http://schemas.microsoft.com/office/drawing/2014/main" id="{8B8258DC-0626-4835-9303-70FFD81D479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011E4F3-734D-45AF-82AD-0475F57B9C5B}" type="slidenum">
              <a:rPr lang="cs-CZ" smtClean="0">
                <a:latin typeface="Calibri" panose="020F0502020204030204" pitchFamily="34" charset="0"/>
              </a:rPr>
              <a:t>‹#›</a:t>
            </a:fld>
            <a:endParaRPr lang="cs-CZ" dirty="0">
              <a:latin typeface="Calibri" panose="020F0502020204030204" pitchFamily="34" charset="0"/>
            </a:endParaRPr>
          </a:p>
        </p:txBody>
      </p:sp>
    </p:spTree>
    <p:extLst>
      <p:ext uri="{BB962C8B-B14F-4D97-AF65-F5344CB8AC3E}">
        <p14:creationId xmlns:p14="http://schemas.microsoft.com/office/powerpoint/2010/main" val="2601391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cs-C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libri" panose="020F0502020204030204" pitchFamily="34" charset="0"/>
              </a:defRPr>
            </a:lvl1pPr>
          </a:lstStyle>
          <a:p>
            <a:fld id="{C8CF96BA-0334-4E16-9231-8580C8FDA8FC}" type="datetimeFigureOut">
              <a:rPr lang="cs-CZ" smtClean="0"/>
              <a:t>01.04.2024</a:t>
            </a:fld>
            <a:endParaRPr lang="cs-CZ"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dirty="0"/>
              <a:t>Edit Master text styles</a:t>
            </a:r>
          </a:p>
          <a:p>
            <a:pPr lvl="1"/>
            <a:r>
              <a:rPr lang="cs-CZ" dirty="0"/>
              <a:t>Second level</a:t>
            </a:r>
          </a:p>
          <a:p>
            <a:pPr lvl="2"/>
            <a:r>
              <a:rPr lang="cs-CZ" dirty="0"/>
              <a:t>Third level</a:t>
            </a:r>
          </a:p>
          <a:p>
            <a:pPr lvl="3"/>
            <a:r>
              <a:rPr lang="cs-CZ" dirty="0"/>
              <a:t>Fourth level</a:t>
            </a:r>
          </a:p>
          <a:p>
            <a:pPr lvl="4"/>
            <a:r>
              <a:rPr lang="cs-CZ"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cs-C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F85065B8-8107-42A6-BC8E-E99ACE109145}" type="slidenum">
              <a:rPr lang="cs-CZ" smtClean="0"/>
              <a:t>‹#›</a:t>
            </a:fld>
            <a:endParaRPr lang="cs-CZ" dirty="0"/>
          </a:p>
        </p:txBody>
      </p:sp>
    </p:spTree>
    <p:extLst>
      <p:ext uri="{BB962C8B-B14F-4D97-AF65-F5344CB8AC3E}">
        <p14:creationId xmlns:p14="http://schemas.microsoft.com/office/powerpoint/2010/main" val="1958837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cs-CZ"/>
              <a:t>Kliknutím lze upravit styl.</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cs-CZ" dirty="0"/>
          </a:p>
        </p:txBody>
      </p:sp>
      <p:sp>
        <p:nvSpPr>
          <p:cNvPr id="6" name="Slide Number Placeholder 5"/>
          <p:cNvSpPr>
            <a:spLocks noGrp="1"/>
          </p:cNvSpPr>
          <p:nvPr>
            <p:ph type="sldNum" sz="quarter" idx="12"/>
          </p:nvPr>
        </p:nvSpPr>
        <p:spPr>
          <a:xfrm>
            <a:off x="476834" y="798973"/>
            <a:ext cx="811019" cy="503578"/>
          </a:xfrm>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184801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816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51835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115393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cs-CZ"/>
              <a:t>Kliknutím lze upravit styl.</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113428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2072778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488794"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56025" y="2821491"/>
            <a:ext cx="4488794"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58997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1864096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93717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smtClean="0"/>
              <a:t>4/1/2024</a:t>
            </a:fld>
            <a:endParaRPr lang="en-US"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25864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cs-CZ"/>
              <a:t>Kliknutím na ikonu přidáte obrázek.</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4/1/2024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cs-CZ" dirty="0"/>
          </a:p>
        </p:txBody>
      </p:sp>
      <p:sp>
        <p:nvSpPr>
          <p:cNvPr id="7" name="Slide Number Placeholder 6"/>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412827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cs-CZ"/>
              <a:t>Click to edit the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cs-CZ"/>
              <a:t>Click to edit the text styles in the template.</a:t>
            </a:r>
          </a:p>
          <a:p>
            <a:pPr lvl="1"/>
            <a:r>
              <a:rPr lang="cs-CZ"/>
              <a:t>Second level</a:t>
            </a:r>
          </a:p>
          <a:p>
            <a:pPr lvl="2"/>
            <a:r>
              <a:rPr lang="cs-CZ"/>
              <a:t>Third level</a:t>
            </a:r>
          </a:p>
          <a:p>
            <a:pPr lvl="3"/>
            <a:r>
              <a:rPr lang="cs-CZ"/>
              <a:t>Fourth level</a:t>
            </a:r>
          </a:p>
          <a:p>
            <a:pPr lvl="4"/>
            <a:r>
              <a:rPr lang="cs-CZ"/>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t>4/1/2024</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3ADE164-D45A-44D8-82C5-2E0962BB70DA}" type="slidenum">
              <a:rPr lang="cs-CZ" smtClean="0"/>
              <a:t>‹#›</a:t>
            </a:fld>
            <a:endParaRPr lang="cs-CZ"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1488969"/>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sm.justice.cz/ias/issm/rejstri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au.gov.cz/sankce-proti-rusku" TargetMode="External"/><Relationship Id="rId2" Type="http://schemas.openxmlformats.org/officeDocument/2006/relationships/hyperlink" Target="https://www3.cribis.cz/login?returnUrl=%2Fsearc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30B326A-C054-4820-AFCA-FCB009ABC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pic>
        <p:nvPicPr>
          <p:cNvPr id="11" name="Picture 10">
            <a:extLst>
              <a:ext uri="{FF2B5EF4-FFF2-40B4-BE49-F238E27FC236}">
                <a16:creationId xmlns:a16="http://schemas.microsoft.com/office/drawing/2014/main" id="{E265DFC7-1B2A-4A32-9C43-C48EA6FF61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3" name="Straight Connector 12">
            <a:extLst>
              <a:ext uri="{FF2B5EF4-FFF2-40B4-BE49-F238E27FC236}">
                <a16:creationId xmlns:a16="http://schemas.microsoft.com/office/drawing/2014/main" id="{853B328C-A402-44DE-AABB-9BFBB6617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65513E21-21B0-48DB-8CF1-35E43B33A4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AB22A9D-80E5-87B5-DE53-F1E1FB04A51F}"/>
              </a:ext>
            </a:extLst>
          </p:cNvPr>
          <p:cNvPicPr>
            <a:picLocks noChangeAspect="1"/>
          </p:cNvPicPr>
          <p:nvPr/>
        </p:nvPicPr>
        <p:blipFill rotWithShape="1">
          <a:blip r:embed="rId3">
            <a:alphaModFix amt="50000"/>
            <a:grayscl/>
          </a:blip>
          <a:srcRect t="7839" r="-1" b="7889"/>
          <a:stretch/>
        </p:blipFill>
        <p:spPr>
          <a:xfrm>
            <a:off x="0" y="104502"/>
            <a:ext cx="12191675" cy="6857990"/>
          </a:xfrm>
          <a:prstGeom prst="rect">
            <a:avLst/>
          </a:prstGeom>
        </p:spPr>
      </p:pic>
      <p:sp>
        <p:nvSpPr>
          <p:cNvPr id="2" name="Nadpis 1">
            <a:extLst>
              <a:ext uri="{FF2B5EF4-FFF2-40B4-BE49-F238E27FC236}">
                <a16:creationId xmlns:a16="http://schemas.microsoft.com/office/drawing/2014/main" id="{99FBF8FA-C8B9-C073-1967-FA2E94A3B217}"/>
              </a:ext>
            </a:extLst>
          </p:cNvPr>
          <p:cNvSpPr>
            <a:spLocks noGrp="1"/>
          </p:cNvSpPr>
          <p:nvPr>
            <p:ph type="title"/>
          </p:nvPr>
        </p:nvSpPr>
        <p:spPr>
          <a:xfrm>
            <a:off x="4653970" y="992220"/>
            <a:ext cx="6928429" cy="4703185"/>
          </a:xfrm>
        </p:spPr>
        <p:txBody>
          <a:bodyPr vert="horz" lIns="91440" tIns="45720" rIns="91440" bIns="0" rtlCol="0" anchor="ctr">
            <a:normAutofit fontScale="90000"/>
          </a:bodyPr>
          <a:lstStyle/>
          <a:p>
            <a:br>
              <a:rPr lang="cs-CZ" sz="4000" dirty="0"/>
            </a:br>
            <a:br>
              <a:rPr lang="cs-CZ" sz="4000" dirty="0"/>
            </a:br>
            <a:br>
              <a:rPr lang="cs-CZ" sz="4000" dirty="0"/>
            </a:br>
            <a:r>
              <a:rPr lang="cs-CZ" sz="4000" dirty="0" err="1"/>
              <a:t>Conflicts</a:t>
            </a:r>
            <a:r>
              <a:rPr lang="cs-CZ" sz="4000" dirty="0"/>
              <a:t> OF INTEREST </a:t>
            </a:r>
            <a:br>
              <a:rPr lang="cs-CZ" sz="4000" dirty="0"/>
            </a:br>
            <a:r>
              <a:rPr lang="cs-CZ" sz="2200" dirty="0" err="1"/>
              <a:t>when</a:t>
            </a:r>
            <a:r>
              <a:rPr lang="cs-CZ" sz="2200" dirty="0"/>
              <a:t> PURCHASING  </a:t>
            </a:r>
            <a:br>
              <a:rPr lang="cs-CZ" sz="2200" dirty="0"/>
            </a:br>
            <a:r>
              <a:rPr lang="cs-CZ" sz="2200" dirty="0"/>
              <a:t>at the University of South Bohemia</a:t>
            </a:r>
            <a:br>
              <a:rPr lang="cs-CZ" sz="4000" dirty="0"/>
            </a:br>
            <a:br>
              <a:rPr lang="cs-CZ" sz="4000" dirty="0"/>
            </a:br>
            <a:r>
              <a:rPr lang="cs-CZ" sz="4000" dirty="0"/>
              <a:t>trainin</a:t>
            </a:r>
            <a:r>
              <a:rPr lang="cs-CZ" sz="2700" dirty="0"/>
              <a:t>g  </a:t>
            </a:r>
            <a:br>
              <a:rPr lang="cs-CZ" sz="4000" dirty="0"/>
            </a:br>
            <a:br>
              <a:rPr lang="cs-CZ" sz="4000" dirty="0"/>
            </a:br>
            <a:br>
              <a:rPr lang="cs-CZ" sz="4000" dirty="0"/>
            </a:br>
            <a:endParaRPr lang="en-US" sz="4000" dirty="0"/>
          </a:p>
        </p:txBody>
      </p:sp>
      <p:cxnSp>
        <p:nvCxnSpPr>
          <p:cNvPr id="17" name="Straight Connector 16">
            <a:extLst>
              <a:ext uri="{FF2B5EF4-FFF2-40B4-BE49-F238E27FC236}">
                <a16:creationId xmlns:a16="http://schemas.microsoft.com/office/drawing/2014/main" id="{580B8A35-DEA7-4D43-9DF8-90B4681D0F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 name="TextovéPole 4">
            <a:extLst>
              <a:ext uri="{FF2B5EF4-FFF2-40B4-BE49-F238E27FC236}">
                <a16:creationId xmlns:a16="http://schemas.microsoft.com/office/drawing/2014/main" id="{CFB8D32C-3F29-8012-51FB-E8EDA5BEEDD6}"/>
              </a:ext>
            </a:extLst>
          </p:cNvPr>
          <p:cNvSpPr txBox="1"/>
          <p:nvPr/>
        </p:nvSpPr>
        <p:spPr>
          <a:xfrm>
            <a:off x="169381" y="215325"/>
            <a:ext cx="6156960" cy="430887"/>
          </a:xfrm>
          <a:prstGeom prst="rect">
            <a:avLst/>
          </a:prstGeom>
          <a:noFill/>
        </p:spPr>
        <p:txBody>
          <a:bodyPr wrap="square">
            <a:spAutoFit/>
          </a:bodyPr>
          <a:lstStyle/>
          <a:p>
            <a:r>
              <a:rPr lang="cs-CZ" sz="1100" dirty="0"/>
              <a:t>Radka Madarová, Head of Public Procurement </a:t>
            </a:r>
            <a:br>
              <a:rPr lang="cs-CZ" sz="1100" dirty="0"/>
            </a:br>
            <a:endParaRPr lang="cs-CZ" sz="1100" dirty="0"/>
          </a:p>
        </p:txBody>
      </p:sp>
    </p:spTree>
    <p:extLst>
      <p:ext uri="{BB962C8B-B14F-4D97-AF65-F5344CB8AC3E}">
        <p14:creationId xmlns:p14="http://schemas.microsoft.com/office/powerpoint/2010/main" val="3349249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D2BFC-2AD0-9C8B-60E9-6804F20D405B}"/>
              </a:ext>
            </a:extLst>
          </p:cNvPr>
          <p:cNvSpPr>
            <a:spLocks noGrp="1"/>
          </p:cNvSpPr>
          <p:nvPr>
            <p:ph type="title"/>
          </p:nvPr>
        </p:nvSpPr>
        <p:spPr/>
        <p:txBody>
          <a:bodyPr/>
          <a:lstStyle/>
          <a:p>
            <a:r>
              <a:rPr lang="cs-CZ" dirty="0"/>
              <a:t>Explanation of terms</a:t>
            </a:r>
          </a:p>
        </p:txBody>
      </p:sp>
      <p:sp>
        <p:nvSpPr>
          <p:cNvPr id="3" name="Zástupný obsah 2">
            <a:extLst>
              <a:ext uri="{FF2B5EF4-FFF2-40B4-BE49-F238E27FC236}">
                <a16:creationId xmlns:a16="http://schemas.microsoft.com/office/drawing/2014/main" id="{7CB65233-BDB7-B6F0-C697-15BFFA92B17A}"/>
              </a:ext>
            </a:extLst>
          </p:cNvPr>
          <p:cNvSpPr>
            <a:spLocks noGrp="1"/>
          </p:cNvSpPr>
          <p:nvPr>
            <p:ph idx="1"/>
          </p:nvPr>
        </p:nvSpPr>
        <p:spPr/>
        <p:txBody>
          <a:bodyPr>
            <a:normAutofit fontScale="92500" lnSpcReduction="10000"/>
          </a:bodyPr>
          <a:lstStyle/>
          <a:p>
            <a:pPr marL="0" indent="0">
              <a:buNone/>
            </a:pPr>
            <a:r>
              <a:rPr lang="en-GB" sz="1800" dirty="0"/>
              <a:t>Purchaser:</a:t>
            </a:r>
          </a:p>
          <a:p>
            <a:pPr lvl="1"/>
            <a:r>
              <a:rPr lang="en-GB" sz="1600" dirty="0"/>
              <a:t>Any person authorised to act on behalf of USB in ČB within the allocated budget funds</a:t>
            </a:r>
          </a:p>
          <a:p>
            <a:pPr marL="0" indent="0">
              <a:buNone/>
            </a:pPr>
            <a:r>
              <a:rPr lang="en-GB" sz="1800" dirty="0"/>
              <a:t>Procuring Entity: </a:t>
            </a:r>
          </a:p>
          <a:p>
            <a:pPr lvl="1"/>
            <a:r>
              <a:rPr lang="en-GB" sz="1600" dirty="0"/>
              <a:t>University of South Bohemia in </a:t>
            </a:r>
            <a:r>
              <a:rPr lang="en-GB" sz="1600" dirty="0" err="1"/>
              <a:t>České</a:t>
            </a:r>
            <a:r>
              <a:rPr lang="en-GB" sz="1600" dirty="0"/>
              <a:t> Budějovice </a:t>
            </a:r>
          </a:p>
          <a:p>
            <a:pPr marL="0" indent="0">
              <a:buNone/>
            </a:pPr>
            <a:r>
              <a:rPr lang="en-GB" sz="1800" dirty="0"/>
              <a:t>Selected Supplier: </a:t>
            </a:r>
          </a:p>
          <a:p>
            <a:pPr lvl="1"/>
            <a:r>
              <a:rPr lang="en-GB" sz="1600" dirty="0"/>
              <a:t>Supplier to whom the purchase order is sent/</a:t>
            </a:r>
            <a:r>
              <a:rPr lang="cs-CZ" sz="1600" dirty="0"/>
              <a:t> </a:t>
            </a:r>
            <a:r>
              <a:rPr lang="cs-CZ" sz="1600" dirty="0" err="1"/>
              <a:t>who</a:t>
            </a:r>
            <a:r>
              <a:rPr lang="cs-CZ" sz="1600" dirty="0"/>
              <a:t> </a:t>
            </a:r>
            <a:r>
              <a:rPr lang="cs-CZ" sz="1600" dirty="0" err="1"/>
              <a:t>is</a:t>
            </a:r>
            <a:r>
              <a:rPr lang="cs-CZ" sz="1600" dirty="0"/>
              <a:t> </a:t>
            </a:r>
            <a:r>
              <a:rPr lang="en-GB" sz="1600" dirty="0"/>
              <a:t>contracted</a:t>
            </a:r>
          </a:p>
          <a:p>
            <a:pPr marL="0" indent="0">
              <a:buNone/>
            </a:pPr>
            <a:r>
              <a:rPr lang="en-GB" sz="1800" dirty="0"/>
              <a:t>Small-scale public </a:t>
            </a:r>
            <a:r>
              <a:rPr lang="cs-CZ" sz="1800" dirty="0" err="1"/>
              <a:t>contract</a:t>
            </a:r>
            <a:r>
              <a:rPr lang="en-GB" sz="1800" dirty="0"/>
              <a:t>: </a:t>
            </a:r>
          </a:p>
          <a:p>
            <a:pPr lvl="1"/>
            <a:r>
              <a:rPr lang="en-GB" sz="1600" dirty="0">
                <a:cs typeface="Arial" panose="020B0604020202020204" pitchFamily="34" charset="0"/>
              </a:rPr>
              <a:t>Any purchase/any </a:t>
            </a:r>
            <a:r>
              <a:rPr lang="en-GB" sz="1600" dirty="0">
                <a:effectLst/>
                <a:ea typeface="Times New Roman" panose="02020603050405020304" pitchFamily="18" charset="0"/>
                <a:cs typeface="Arial" panose="020B0604020202020204" pitchFamily="34" charset="0"/>
              </a:rPr>
              <a:t>conclusion of a contract/order</a:t>
            </a:r>
            <a:r>
              <a:rPr lang="cs-CZ" sz="1600" dirty="0">
                <a:effectLst/>
                <a:ea typeface="Times New Roman" panose="02020603050405020304" pitchFamily="18" charset="0"/>
                <a:cs typeface="Arial" panose="020B0604020202020204" pitchFamily="34" charset="0"/>
              </a:rPr>
              <a:t> </a:t>
            </a:r>
            <a:r>
              <a:rPr lang="cs-CZ" sz="1600" dirty="0" err="1">
                <a:effectLst/>
                <a:ea typeface="Times New Roman" panose="02020603050405020304" pitchFamily="18" charset="0"/>
                <a:cs typeface="Arial" panose="020B0604020202020204" pitchFamily="34" charset="0"/>
              </a:rPr>
              <a:t>against</a:t>
            </a:r>
            <a:r>
              <a:rPr lang="cs-CZ" sz="1600" dirty="0">
                <a:effectLst/>
                <a:ea typeface="Times New Roman" panose="02020603050405020304" pitchFamily="18" charset="0"/>
                <a:cs typeface="Arial" panose="020B0604020202020204" pitchFamily="34" charset="0"/>
              </a:rPr>
              <a:t> </a:t>
            </a:r>
            <a:r>
              <a:rPr lang="cs-CZ" sz="1600" dirty="0" err="1">
                <a:effectLst/>
                <a:ea typeface="Times New Roman" panose="02020603050405020304" pitchFamily="18" charset="0"/>
                <a:cs typeface="Arial" panose="020B0604020202020204" pitchFamily="34" charset="0"/>
              </a:rPr>
              <a:t>payment</a:t>
            </a:r>
            <a:r>
              <a:rPr lang="en-GB" sz="1600" dirty="0">
                <a:effectLst/>
                <a:ea typeface="Times New Roman" panose="02020603050405020304" pitchFamily="18" charset="0"/>
                <a:cs typeface="Arial" panose="020B0604020202020204" pitchFamily="34" charset="0"/>
              </a:rPr>
              <a:t> between the </a:t>
            </a:r>
            <a:r>
              <a:rPr lang="cs-CZ" sz="1600" dirty="0" err="1">
                <a:effectLst/>
                <a:ea typeface="Times New Roman" panose="02020603050405020304" pitchFamily="18" charset="0"/>
                <a:cs typeface="Arial" panose="020B0604020202020204" pitchFamily="34" charset="0"/>
              </a:rPr>
              <a:t>procuring</a:t>
            </a:r>
            <a:r>
              <a:rPr lang="cs-CZ" sz="1600" dirty="0">
                <a:effectLst/>
                <a:ea typeface="Times New Roman" panose="02020603050405020304" pitchFamily="18" charset="0"/>
                <a:cs typeface="Arial" panose="020B0604020202020204" pitchFamily="34" charset="0"/>
              </a:rPr>
              <a:t> entity</a:t>
            </a:r>
            <a:r>
              <a:rPr lang="en-GB" sz="1600" dirty="0">
                <a:effectLst/>
                <a:ea typeface="Times New Roman" panose="02020603050405020304" pitchFamily="18" charset="0"/>
                <a:cs typeface="Arial" panose="020B0604020202020204" pitchFamily="34" charset="0"/>
              </a:rPr>
              <a:t> and the supplier which implies an obligation on the part of the supplier to provide supplies, services or </a:t>
            </a:r>
            <a:r>
              <a:rPr lang="cs-CZ" sz="1600" dirty="0" err="1">
                <a:effectLst/>
                <a:ea typeface="Times New Roman" panose="02020603050405020304" pitchFamily="18" charset="0"/>
                <a:cs typeface="Arial" panose="020B0604020202020204" pitchFamily="34" charset="0"/>
              </a:rPr>
              <a:t>construction</a:t>
            </a:r>
            <a:r>
              <a:rPr lang="cs-CZ" sz="1600" dirty="0">
                <a:effectLst/>
                <a:ea typeface="Times New Roman" panose="02020603050405020304" pitchFamily="18" charset="0"/>
                <a:cs typeface="Arial" panose="020B0604020202020204" pitchFamily="34" charset="0"/>
              </a:rPr>
              <a:t> </a:t>
            </a:r>
            <a:r>
              <a:rPr lang="cs-CZ" sz="1600" dirty="0" err="1">
                <a:effectLst/>
                <a:ea typeface="Times New Roman" panose="02020603050405020304" pitchFamily="18" charset="0"/>
                <a:cs typeface="Arial" panose="020B0604020202020204" pitchFamily="34" charset="0"/>
              </a:rPr>
              <a:t>work</a:t>
            </a:r>
            <a:endParaRPr lang="en-GB" sz="1600" dirty="0">
              <a:cs typeface="Arial" panose="020B0604020202020204" pitchFamily="34" charset="0"/>
            </a:endParaRPr>
          </a:p>
        </p:txBody>
      </p:sp>
    </p:spTree>
    <p:extLst>
      <p:ext uri="{BB962C8B-B14F-4D97-AF65-F5344CB8AC3E}">
        <p14:creationId xmlns:p14="http://schemas.microsoft.com/office/powerpoint/2010/main" val="651896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BA200A-834B-1321-94FD-B52CAA62EB31}"/>
              </a:ext>
            </a:extLst>
          </p:cNvPr>
          <p:cNvSpPr>
            <a:spLocks noGrp="1"/>
          </p:cNvSpPr>
          <p:nvPr>
            <p:ph type="title"/>
          </p:nvPr>
        </p:nvSpPr>
        <p:spPr/>
        <p:txBody>
          <a:bodyPr/>
          <a:lstStyle/>
          <a:p>
            <a:r>
              <a:rPr lang="cs-CZ" dirty="0"/>
              <a:t>Supplier conflict of interest </a:t>
            </a:r>
            <a:br>
              <a:rPr lang="cs-CZ" dirty="0"/>
            </a:br>
            <a:r>
              <a:rPr lang="cs-CZ" sz="2000" dirty="0"/>
              <a:t>Definition</a:t>
            </a:r>
          </a:p>
        </p:txBody>
      </p:sp>
      <p:sp>
        <p:nvSpPr>
          <p:cNvPr id="3" name="Zástupný obsah 2">
            <a:extLst>
              <a:ext uri="{FF2B5EF4-FFF2-40B4-BE49-F238E27FC236}">
                <a16:creationId xmlns:a16="http://schemas.microsoft.com/office/drawing/2014/main" id="{3F618207-BCC6-9626-9BB3-4049F763D230}"/>
              </a:ext>
            </a:extLst>
          </p:cNvPr>
          <p:cNvSpPr>
            <a:spLocks noGrp="1"/>
          </p:cNvSpPr>
          <p:nvPr>
            <p:ph idx="1"/>
          </p:nvPr>
        </p:nvSpPr>
        <p:spPr/>
        <p:txBody>
          <a:bodyPr>
            <a:normAutofit/>
          </a:bodyPr>
          <a:lstStyle/>
          <a:p>
            <a:pPr marL="0" indent="0">
              <a:buNone/>
            </a:pPr>
            <a:r>
              <a:rPr lang="en-GB" dirty="0"/>
              <a:t>Section 4b of Act No 159/2006</a:t>
            </a:r>
          </a:p>
          <a:p>
            <a:pPr algn="just"/>
            <a:r>
              <a:rPr lang="en-GB" sz="1800" b="0" i="0" dirty="0">
                <a:effectLst/>
              </a:rPr>
              <a:t>A company in which a public official referred to in Section 2(1)(c) or a person controlled by him owns a share representing at least 25 % of the shareholder's participation in the company may not participate in procurement procedures under the law governing public procurement as a participant or subcontractor through which the supplier demonstrates qualification. The procuring entity shall exclude such a company from the procurement procedure. </a:t>
            </a:r>
          </a:p>
          <a:p>
            <a:pPr algn="just"/>
            <a:r>
              <a:rPr lang="en-GB" sz="1800" b="1" i="0" dirty="0">
                <a:effectLst/>
              </a:rPr>
              <a:t>The </a:t>
            </a:r>
            <a:r>
              <a:rPr lang="cs-CZ" sz="1800" b="1" i="0" dirty="0" err="1">
                <a:effectLst/>
              </a:rPr>
              <a:t>procuring</a:t>
            </a:r>
            <a:r>
              <a:rPr lang="cs-CZ" sz="1800" b="1" i="0" dirty="0">
                <a:effectLst/>
              </a:rPr>
              <a:t> entity </a:t>
            </a:r>
            <a:r>
              <a:rPr lang="en-GB" sz="1800" b="1" i="0" dirty="0">
                <a:effectLst/>
              </a:rPr>
              <a:t>may not award a small-scale public contract to the company referred to in the first sentence; such an act is null and void</a:t>
            </a:r>
            <a:r>
              <a:rPr lang="en-GB" b="1" i="0" dirty="0">
                <a:solidFill>
                  <a:srgbClr val="000000"/>
                </a:solidFill>
                <a:effectLst/>
                <a:latin typeface="Arial" panose="020B0604020202020204" pitchFamily="34" charset="0"/>
              </a:rPr>
              <a:t>.</a:t>
            </a:r>
            <a:endParaRPr lang="en-GB" b="1" dirty="0"/>
          </a:p>
        </p:txBody>
      </p:sp>
    </p:spTree>
    <p:extLst>
      <p:ext uri="{BB962C8B-B14F-4D97-AF65-F5344CB8AC3E}">
        <p14:creationId xmlns:p14="http://schemas.microsoft.com/office/powerpoint/2010/main" val="3797672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B6B5E2-8155-673E-7B2F-92FA45097C31}"/>
              </a:ext>
            </a:extLst>
          </p:cNvPr>
          <p:cNvSpPr>
            <a:spLocks noGrp="1"/>
          </p:cNvSpPr>
          <p:nvPr>
            <p:ph type="title"/>
          </p:nvPr>
        </p:nvSpPr>
        <p:spPr/>
        <p:txBody>
          <a:bodyPr>
            <a:normAutofit fontScale="90000"/>
          </a:bodyPr>
          <a:lstStyle/>
          <a:p>
            <a:br>
              <a:rPr lang="cs-CZ" dirty="0"/>
            </a:br>
            <a:r>
              <a:rPr lang="cs-CZ" dirty="0"/>
              <a:t>How to avoid supplier conflicts of interest</a:t>
            </a:r>
            <a:br>
              <a:rPr lang="cs-CZ" dirty="0"/>
            </a:br>
            <a:endParaRPr lang="cs-CZ" dirty="0"/>
          </a:p>
        </p:txBody>
      </p:sp>
      <p:sp>
        <p:nvSpPr>
          <p:cNvPr id="3" name="Zástupný obsah 2">
            <a:extLst>
              <a:ext uri="{FF2B5EF4-FFF2-40B4-BE49-F238E27FC236}">
                <a16:creationId xmlns:a16="http://schemas.microsoft.com/office/drawing/2014/main" id="{1B267361-70E1-6465-A54A-6002D2E8B20D}"/>
              </a:ext>
            </a:extLst>
          </p:cNvPr>
          <p:cNvSpPr>
            <a:spLocks noGrp="1"/>
          </p:cNvSpPr>
          <p:nvPr>
            <p:ph idx="1"/>
          </p:nvPr>
        </p:nvSpPr>
        <p:spPr>
          <a:xfrm>
            <a:off x="1091550" y="1853754"/>
            <a:ext cx="10194759" cy="2962085"/>
          </a:xfrm>
        </p:spPr>
        <p:txBody>
          <a:bodyPr>
            <a:normAutofit lnSpcReduction="10000"/>
          </a:bodyPr>
          <a:lstStyle/>
          <a:p>
            <a:pPr algn="just"/>
            <a:r>
              <a:rPr lang="en-GB" sz="1800" u="none" strike="noStrike" baseline="0" dirty="0">
                <a:cs typeface="Calibri" panose="020F0502020204030204" pitchFamily="34" charset="0"/>
              </a:rPr>
              <a:t>The purchaser is obliged to verify the absence of a conflict of interest within the meaning of Section 4b of Act No 159/2006, on Conflict of Interest in the register of beneficial owners before concluding the contract/concluding the purchase order. </a:t>
            </a:r>
          </a:p>
          <a:p>
            <a:pPr algn="just"/>
            <a:r>
              <a:rPr lang="en-GB" sz="1800" u="none" strike="noStrike" baseline="0" dirty="0">
                <a:cs typeface="Calibri" panose="020F0502020204030204" pitchFamily="34" charset="0"/>
              </a:rPr>
              <a:t>Verification shall be carried out by the Purchaser in the register of beneficial owners available at </a:t>
            </a:r>
            <a:r>
              <a:rPr lang="en-GB" sz="1800" dirty="0">
                <a:effectLst/>
                <a:ea typeface="Times New Roman" panose="02020603050405020304" pitchFamily="18" charset="0"/>
                <a:cs typeface="Calibri" panose="020F0502020204030204" pitchFamily="34" charset="0"/>
                <a:hlinkClick r:id="rId2"/>
              </a:rPr>
              <a:t>https://esm.justice.cz/ias/issm/rejstrik </a:t>
            </a:r>
            <a:r>
              <a:rPr lang="en-GB" sz="1800" dirty="0">
                <a:effectLst/>
                <a:ea typeface="Times New Roman" panose="02020603050405020304" pitchFamily="18" charset="0"/>
                <a:cs typeface="Calibri" panose="020F0502020204030204" pitchFamily="34" charset="0"/>
              </a:rPr>
              <a:t>or alternatively in the AML Info Check https://www3.cribis.cz, or the </a:t>
            </a:r>
            <a:r>
              <a:rPr lang="en-GB" sz="1800" u="sng" dirty="0">
                <a:effectLst/>
                <a:ea typeface="Times New Roman" panose="02020603050405020304" pitchFamily="18" charset="0"/>
                <a:cs typeface="Calibri" panose="020F0502020204030204" pitchFamily="34" charset="0"/>
              </a:rPr>
              <a:t>Trade </a:t>
            </a:r>
            <a:r>
              <a:rPr lang="en-GB" sz="1800" u="sng" dirty="0">
                <a:ea typeface="Times New Roman" panose="02020603050405020304" pitchFamily="18" charset="0"/>
                <a:cs typeface="Calibri" panose="020F0502020204030204" pitchFamily="34" charset="0"/>
              </a:rPr>
              <a:t>R</a:t>
            </a:r>
            <a:r>
              <a:rPr lang="en-GB" sz="1800" u="sng" dirty="0">
                <a:effectLst/>
                <a:ea typeface="Times New Roman" panose="02020603050405020304" pitchFamily="18" charset="0"/>
                <a:cs typeface="Calibri" panose="020F0502020204030204" pitchFamily="34" charset="0"/>
              </a:rPr>
              <a:t>egister in the case of self-employed persons</a:t>
            </a:r>
            <a:endParaRPr lang="en-GB" sz="1800" u="sng" dirty="0">
              <a:ea typeface="Times New Roman" panose="02020603050405020304" pitchFamily="18" charset="0"/>
              <a:cs typeface="Calibri" panose="020F0502020204030204" pitchFamily="34" charset="0"/>
            </a:endParaRPr>
          </a:p>
          <a:p>
            <a:pPr algn="just"/>
            <a:r>
              <a:rPr lang="en-GB" sz="1800" dirty="0">
                <a:cs typeface="Calibri" panose="020F0502020204030204" pitchFamily="34" charset="0"/>
              </a:rPr>
              <a:t>Proof of verification of the above shall be kept by the Purchaser in the documentation (file) of the purchase. Both of the tools</a:t>
            </a:r>
            <a:r>
              <a:rPr lang="cs-CZ" sz="1800" dirty="0">
                <a:cs typeface="Calibri" panose="020F0502020204030204" pitchFamily="34" charset="0"/>
              </a:rPr>
              <a:t> </a:t>
            </a:r>
            <a:r>
              <a:rPr lang="en-GB" sz="1800" dirty="0">
                <a:cs typeface="Calibri" panose="020F0502020204030204" pitchFamily="34" charset="0"/>
              </a:rPr>
              <a:t>above allow you to export the verification results in PDF format.</a:t>
            </a:r>
            <a:endParaRPr lang="en-GB" sz="1800" u="none" strike="noStrike" baseline="0" dirty="0">
              <a:cs typeface="Calibri" panose="020F0502020204030204" pitchFamily="34" charset="0"/>
            </a:endParaRPr>
          </a:p>
          <a:p>
            <a:pPr marL="0" indent="0" algn="l">
              <a:buNone/>
            </a:pPr>
            <a:endParaRPr lang="en-GB" dirty="0"/>
          </a:p>
        </p:txBody>
      </p:sp>
    </p:spTree>
    <p:extLst>
      <p:ext uri="{BB962C8B-B14F-4D97-AF65-F5344CB8AC3E}">
        <p14:creationId xmlns:p14="http://schemas.microsoft.com/office/powerpoint/2010/main" val="79455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CA6FD3-AEB4-6A5D-23B8-207BC8F5CCD2}"/>
              </a:ext>
            </a:extLst>
          </p:cNvPr>
          <p:cNvSpPr>
            <a:spLocks noGrp="1"/>
          </p:cNvSpPr>
          <p:nvPr>
            <p:ph type="title"/>
          </p:nvPr>
        </p:nvSpPr>
        <p:spPr/>
        <p:txBody>
          <a:bodyPr>
            <a:normAutofit/>
          </a:bodyPr>
          <a:lstStyle/>
          <a:p>
            <a:r>
              <a:rPr lang="cs-CZ" sz="2800" dirty="0" err="1"/>
              <a:t>Purchaser</a:t>
            </a:r>
            <a:r>
              <a:rPr lang="cs-CZ" sz="2800" dirty="0"/>
              <a:t> </a:t>
            </a:r>
            <a:r>
              <a:rPr lang="cs-CZ" sz="2800" dirty="0" err="1"/>
              <a:t>conflict</a:t>
            </a:r>
            <a:r>
              <a:rPr lang="cs-CZ" sz="2800" dirty="0"/>
              <a:t> </a:t>
            </a:r>
            <a:r>
              <a:rPr lang="cs-CZ" sz="2800" dirty="0" err="1"/>
              <a:t>of</a:t>
            </a:r>
            <a:r>
              <a:rPr lang="cs-CZ" sz="2800" dirty="0"/>
              <a:t> </a:t>
            </a:r>
            <a:r>
              <a:rPr lang="cs-CZ" sz="2800" dirty="0" err="1"/>
              <a:t>interest</a:t>
            </a:r>
            <a:br>
              <a:rPr lang="cs-CZ" sz="2800" dirty="0"/>
            </a:br>
            <a:r>
              <a:rPr lang="cs-CZ" sz="2000" dirty="0"/>
              <a:t> Definitio</a:t>
            </a:r>
            <a:r>
              <a:rPr lang="cs-CZ" sz="1600" dirty="0"/>
              <a:t>n </a:t>
            </a:r>
          </a:p>
        </p:txBody>
      </p:sp>
      <p:sp>
        <p:nvSpPr>
          <p:cNvPr id="3" name="Zástupný obsah 2">
            <a:extLst>
              <a:ext uri="{FF2B5EF4-FFF2-40B4-BE49-F238E27FC236}">
                <a16:creationId xmlns:a16="http://schemas.microsoft.com/office/drawing/2014/main" id="{8D3BAA82-8A8F-B00C-DA4A-6B95976DE0DA}"/>
              </a:ext>
            </a:extLst>
          </p:cNvPr>
          <p:cNvSpPr>
            <a:spLocks noGrp="1"/>
          </p:cNvSpPr>
          <p:nvPr>
            <p:ph idx="1"/>
          </p:nvPr>
        </p:nvSpPr>
        <p:spPr>
          <a:xfrm>
            <a:off x="1451579" y="1853755"/>
            <a:ext cx="9712810" cy="3510726"/>
          </a:xfrm>
        </p:spPr>
        <p:txBody>
          <a:bodyPr>
            <a:normAutofit/>
          </a:bodyPr>
          <a:lstStyle/>
          <a:p>
            <a:pPr marL="0" indent="0" algn="l">
              <a:buNone/>
            </a:pPr>
            <a:r>
              <a:rPr lang="cs-CZ" sz="1800" b="1" i="0" u="none" strike="noStrike" baseline="0" dirty="0">
                <a:latin typeface="Calibri" panose="020F0502020204030204" pitchFamily="34" charset="0"/>
              </a:rPr>
              <a:t>In particular, </a:t>
            </a:r>
            <a:r>
              <a:rPr lang="cs-CZ" sz="1800" b="1" dirty="0" err="1">
                <a:latin typeface="Calibri" panose="020F0502020204030204" pitchFamily="34" charset="0"/>
              </a:rPr>
              <a:t>the</a:t>
            </a:r>
            <a:r>
              <a:rPr lang="cs-CZ" sz="1800" b="1" dirty="0">
                <a:latin typeface="Calibri" panose="020F0502020204030204" pitchFamily="34" charset="0"/>
              </a:rPr>
              <a:t> </a:t>
            </a:r>
            <a:r>
              <a:rPr lang="cs-CZ" sz="1800" b="1" dirty="0" err="1">
                <a:latin typeface="Calibri" panose="020F0502020204030204" pitchFamily="34" charset="0"/>
              </a:rPr>
              <a:t>Purchaser</a:t>
            </a:r>
            <a:r>
              <a:rPr lang="cs-CZ" sz="1800" b="1" i="0" u="none" strike="noStrike" baseline="0" dirty="0">
                <a:latin typeface="Calibri" panose="020F0502020204030204" pitchFamily="34" charset="0"/>
              </a:rPr>
              <a:t> must not:</a:t>
            </a:r>
          </a:p>
          <a:p>
            <a:pPr algn="l"/>
            <a:r>
              <a:rPr lang="cs-CZ" sz="1800" b="0" i="0" u="none" strike="noStrike" baseline="0" dirty="0">
                <a:latin typeface="Calibri" panose="020F0502020204030204" pitchFamily="34" charset="0"/>
              </a:rPr>
              <a:t>participate in the preparation of the offer,</a:t>
            </a:r>
          </a:p>
          <a:p>
            <a:pPr algn="l"/>
            <a:r>
              <a:rPr lang="cs-CZ" sz="1800" b="0" i="0" u="none" strike="noStrike" baseline="0" dirty="0" err="1">
                <a:latin typeface="Calibri" panose="020F0502020204030204" pitchFamily="34" charset="0"/>
              </a:rPr>
              <a:t>submit</a:t>
            </a:r>
            <a:r>
              <a:rPr lang="cs-CZ" sz="1800" b="0" i="0" u="none" strike="noStrike" baseline="0" dirty="0">
                <a:latin typeface="Calibri" panose="020F0502020204030204" pitchFamily="34" charset="0"/>
              </a:rPr>
              <a:t> </a:t>
            </a:r>
            <a:r>
              <a:rPr lang="cs-CZ" sz="1800" b="0" i="0" u="none" strike="noStrike" baseline="0" dirty="0" err="1">
                <a:latin typeface="Calibri" panose="020F0502020204030204" pitchFamily="34" charset="0"/>
              </a:rPr>
              <a:t>an</a:t>
            </a:r>
            <a:r>
              <a:rPr lang="cs-CZ" sz="1800" b="0" i="0" u="none" strike="noStrike" baseline="0" dirty="0">
                <a:latin typeface="Calibri" panose="020F0502020204030204" pitchFamily="34" charset="0"/>
              </a:rPr>
              <a:t> </a:t>
            </a:r>
            <a:r>
              <a:rPr lang="cs-CZ" sz="1800" b="0" i="0" u="none" strike="noStrike" baseline="0" dirty="0" err="1">
                <a:latin typeface="Calibri" panose="020F0502020204030204" pitchFamily="34" charset="0"/>
              </a:rPr>
              <a:t>offer</a:t>
            </a:r>
            <a:r>
              <a:rPr lang="cs-CZ" sz="1800" b="0" i="0" u="none" strike="noStrike" baseline="0" dirty="0">
                <a:latin typeface="Calibri" panose="020F0502020204030204" pitchFamily="34" charset="0"/>
              </a:rPr>
              <a:t> and be a supplier of the intended purchase/procurement or a supplier in a consortium or act as a subcontractor,</a:t>
            </a:r>
          </a:p>
          <a:p>
            <a:pPr algn="l"/>
            <a:r>
              <a:rPr lang="cs-CZ" sz="1800" b="0" i="0" u="none" strike="noStrike" baseline="0" dirty="0">
                <a:latin typeface="Calibri" panose="020F0502020204030204" pitchFamily="34" charset="0"/>
              </a:rPr>
              <a:t>be a statutory body of the supplier, a member thereof or a proxy representing the supplier,</a:t>
            </a:r>
          </a:p>
          <a:p>
            <a:pPr algn="l"/>
            <a:r>
              <a:rPr lang="cs-CZ" sz="1800" b="0" i="0" u="none" strike="noStrike" baseline="0" dirty="0">
                <a:latin typeface="Calibri" panose="020F0502020204030204" pitchFamily="34" charset="0"/>
              </a:rPr>
              <a:t>be the spouse of the supplier's statutory body, or of a member or proxy representing the supplier</a:t>
            </a:r>
          </a:p>
          <a:p>
            <a:pPr algn="l"/>
            <a:r>
              <a:rPr lang="cs-CZ" sz="1800" dirty="0">
                <a:latin typeface="Calibri" panose="020F0502020204030204" pitchFamily="34" charset="0"/>
              </a:rPr>
              <a:t>have a personal or financial interest in the award of the contract </a:t>
            </a:r>
          </a:p>
        </p:txBody>
      </p:sp>
    </p:spTree>
    <p:extLst>
      <p:ext uri="{BB962C8B-B14F-4D97-AF65-F5344CB8AC3E}">
        <p14:creationId xmlns:p14="http://schemas.microsoft.com/office/powerpoint/2010/main" val="77937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728B5F-697F-E5C2-ABE4-5A2FEF76B916}"/>
              </a:ext>
            </a:extLst>
          </p:cNvPr>
          <p:cNvSpPr>
            <a:spLocks noGrp="1"/>
          </p:cNvSpPr>
          <p:nvPr>
            <p:ph type="title"/>
          </p:nvPr>
        </p:nvSpPr>
        <p:spPr/>
        <p:txBody>
          <a:bodyPr/>
          <a:lstStyle/>
          <a:p>
            <a:r>
              <a:rPr lang="cs-CZ" dirty="0"/>
              <a:t>How to </a:t>
            </a:r>
            <a:r>
              <a:rPr lang="cs-CZ" dirty="0" err="1"/>
              <a:t>eliminate</a:t>
            </a:r>
            <a:r>
              <a:rPr lang="cs-CZ" dirty="0"/>
              <a:t> PURCHASER Conflict of Interest</a:t>
            </a:r>
          </a:p>
        </p:txBody>
      </p:sp>
      <p:sp>
        <p:nvSpPr>
          <p:cNvPr id="3" name="Zástupný obsah 2">
            <a:extLst>
              <a:ext uri="{FF2B5EF4-FFF2-40B4-BE49-F238E27FC236}">
                <a16:creationId xmlns:a16="http://schemas.microsoft.com/office/drawing/2014/main" id="{9112CFBB-785D-DEB8-04F4-7B7919A4BE05}"/>
              </a:ext>
            </a:extLst>
          </p:cNvPr>
          <p:cNvSpPr>
            <a:spLocks noGrp="1"/>
          </p:cNvSpPr>
          <p:nvPr>
            <p:ph idx="1"/>
          </p:nvPr>
        </p:nvSpPr>
        <p:spPr>
          <a:xfrm>
            <a:off x="1332089" y="1636890"/>
            <a:ext cx="9408332" cy="2830608"/>
          </a:xfrm>
        </p:spPr>
        <p:txBody>
          <a:bodyPr>
            <a:normAutofit fontScale="92500"/>
          </a:bodyPr>
          <a:lstStyle/>
          <a:p>
            <a:r>
              <a:rPr lang="en-GB" sz="1800" dirty="0">
                <a:effectLst/>
                <a:latin typeface="Calibri" panose="020F0502020204030204" pitchFamily="34" charset="0"/>
                <a:ea typeface="Calibri" panose="020F0502020204030204" pitchFamily="34" charset="0"/>
              </a:rPr>
              <a:t>The Purchaser shall make a statutory declaration, prior to the conclusion of the purchase </a:t>
            </a:r>
            <a:r>
              <a:rPr lang="en-GB" sz="1800" dirty="0">
                <a:latin typeface="Calibri" panose="020F0502020204030204" pitchFamily="34" charset="0"/>
                <a:ea typeface="Calibri" panose="020F0502020204030204" pitchFamily="34" charset="0"/>
              </a:rPr>
              <a:t>o</a:t>
            </a:r>
            <a:r>
              <a:rPr lang="en-GB" sz="1800" dirty="0">
                <a:effectLst/>
                <a:latin typeface="Calibri" panose="020F0502020204030204" pitchFamily="34" charset="0"/>
                <a:ea typeface="Calibri" panose="020F0502020204030204" pitchFamily="34" charset="0"/>
              </a:rPr>
              <a:t>rder/contract, that he/she has no conflict of interest in relation to the </a:t>
            </a:r>
            <a:r>
              <a:rPr lang="en-GB" sz="1800" dirty="0">
                <a:latin typeface="Calibri" panose="020F0502020204030204" pitchFamily="34" charset="0"/>
                <a:ea typeface="Calibri" panose="020F0502020204030204" pitchFamily="34" charset="0"/>
              </a:rPr>
              <a:t>selected supplier </a:t>
            </a:r>
            <a:r>
              <a:rPr lang="en-GB" sz="1800" dirty="0">
                <a:effectLst/>
                <a:latin typeface="Calibri" panose="020F0502020204030204" pitchFamily="34" charset="0"/>
                <a:ea typeface="Calibri" panose="020F0502020204030204" pitchFamily="34" charset="0"/>
              </a:rPr>
              <a:t>(with whom the purchase </a:t>
            </a:r>
            <a:r>
              <a:rPr lang="en-GB" sz="1800" dirty="0">
                <a:latin typeface="Calibri" panose="020F0502020204030204" pitchFamily="34" charset="0"/>
                <a:ea typeface="Calibri" panose="020F0502020204030204" pitchFamily="34" charset="0"/>
              </a:rPr>
              <a:t>o</a:t>
            </a:r>
            <a:r>
              <a:rPr lang="en-GB" sz="1800" dirty="0">
                <a:effectLst/>
                <a:latin typeface="Calibri" panose="020F0502020204030204" pitchFamily="34" charset="0"/>
                <a:ea typeface="Calibri" panose="020F0502020204030204" pitchFamily="34" charset="0"/>
              </a:rPr>
              <a:t>rder/contract is being concluded), that he/she has no financial or other personal interest that would compromise </a:t>
            </a:r>
            <a:r>
              <a:rPr lang="en-GB" sz="1800" dirty="0">
                <a:latin typeface="Calibri" panose="020F0502020204030204" pitchFamily="34" charset="0"/>
                <a:ea typeface="Calibri" panose="020F0502020204030204" pitchFamily="34" charset="0"/>
              </a:rPr>
              <a:t>his/her</a:t>
            </a:r>
            <a:r>
              <a:rPr lang="en-GB" sz="1800" dirty="0">
                <a:effectLst/>
                <a:latin typeface="Calibri" panose="020F0502020204030204" pitchFamily="34" charset="0"/>
                <a:ea typeface="Calibri" panose="020F0502020204030204" pitchFamily="34" charset="0"/>
              </a:rPr>
              <a:t> impartiality and independence in relation to the procurement and the resulting contractual relationship. </a:t>
            </a:r>
          </a:p>
          <a:p>
            <a:r>
              <a:rPr lang="en-GB" sz="1800" dirty="0">
                <a:effectLst/>
                <a:latin typeface="Calibri" panose="020F0502020204030204" pitchFamily="34" charset="0"/>
                <a:ea typeface="Calibri" panose="020F0502020204030204" pitchFamily="34" charset="0"/>
              </a:rPr>
              <a:t>The Purchaser is obliged to declare on oath that he/she has not participated in the preparation of the supplier‘s offer and is not connected with the selected supplier by a personal, employment or other similar relationship and has no other personal interest in the award of the contract.</a:t>
            </a:r>
          </a:p>
          <a:p>
            <a:endParaRPr lang="en-GB" sz="1800" dirty="0">
              <a:effectLst/>
              <a:latin typeface="Calibri" panose="020F0502020204030204" pitchFamily="34" charset="0"/>
              <a:ea typeface="Calibri" panose="020F0502020204030204" pitchFamily="34" charset="0"/>
            </a:endParaRPr>
          </a:p>
          <a:p>
            <a:pPr marL="0" indent="0" algn="l">
              <a:buNone/>
            </a:pPr>
            <a:endParaRPr lang="en-GB" dirty="0"/>
          </a:p>
        </p:txBody>
      </p:sp>
    </p:spTree>
    <p:extLst>
      <p:ext uri="{BB962C8B-B14F-4D97-AF65-F5344CB8AC3E}">
        <p14:creationId xmlns:p14="http://schemas.microsoft.com/office/powerpoint/2010/main" val="3305981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C27D4D-72CB-990E-7F92-AF0159B0BA08}"/>
              </a:ext>
            </a:extLst>
          </p:cNvPr>
          <p:cNvSpPr>
            <a:spLocks noGrp="1"/>
          </p:cNvSpPr>
          <p:nvPr>
            <p:ph type="title"/>
          </p:nvPr>
        </p:nvSpPr>
        <p:spPr/>
        <p:txBody>
          <a:bodyPr/>
          <a:lstStyle/>
          <a:p>
            <a:r>
              <a:rPr lang="en-US" dirty="0"/>
              <a:t>Financial Sanctions of the European Union</a:t>
            </a:r>
            <a:br>
              <a:rPr lang="cs-CZ" dirty="0"/>
            </a:br>
            <a:r>
              <a:rPr lang="cs-CZ" sz="1800" dirty="0"/>
              <a:t>DEFINITION</a:t>
            </a:r>
            <a:endParaRPr lang="cs-CZ" dirty="0"/>
          </a:p>
        </p:txBody>
      </p:sp>
      <p:sp>
        <p:nvSpPr>
          <p:cNvPr id="3" name="Zástupný obsah 2">
            <a:extLst>
              <a:ext uri="{FF2B5EF4-FFF2-40B4-BE49-F238E27FC236}">
                <a16:creationId xmlns:a16="http://schemas.microsoft.com/office/drawing/2014/main" id="{EE926B9E-1831-0374-B0FA-73B4D4D1FE0E}"/>
              </a:ext>
            </a:extLst>
          </p:cNvPr>
          <p:cNvSpPr>
            <a:spLocks noGrp="1"/>
          </p:cNvSpPr>
          <p:nvPr>
            <p:ph idx="1"/>
          </p:nvPr>
        </p:nvSpPr>
        <p:spPr>
          <a:xfrm>
            <a:off x="1449206" y="1790335"/>
            <a:ext cx="9584554" cy="3121299"/>
          </a:xfrm>
        </p:spPr>
        <p:txBody>
          <a:bodyPr>
            <a:normAutofit/>
          </a:bodyPr>
          <a:lstStyle/>
          <a:p>
            <a:pPr marL="0" indent="0" algn="l">
              <a:buNone/>
            </a:pPr>
            <a:endParaRPr lang="cs-CZ" sz="1800" i="0" u="none" strike="noStrike" baseline="0" dirty="0">
              <a:latin typeface="Calibri,Bold"/>
            </a:endParaRPr>
          </a:p>
          <a:p>
            <a:pPr algn="just"/>
            <a:r>
              <a:rPr lang="cs-CZ" sz="1800" dirty="0">
                <a:effectLst/>
                <a:ea typeface="Calibri" panose="020F0502020204030204" pitchFamily="34" charset="0"/>
              </a:rPr>
              <a:t>International sanctions are a set of restrictive measures taken by the international community (UN) and EU countries. The reason for adopting international sanctions is to maintain or restore international peace and security, to protect human rights and to combat terrorism. </a:t>
            </a:r>
          </a:p>
          <a:p>
            <a:pPr algn="just"/>
            <a:r>
              <a:rPr lang="cs-CZ" sz="1800" dirty="0">
                <a:effectLst/>
                <a:ea typeface="Calibri" panose="020F0502020204030204" pitchFamily="34" charset="0"/>
                <a:cs typeface="Calibri" panose="020F0502020204030204" pitchFamily="34" charset="0"/>
              </a:rPr>
              <a:t>International sanctions consist, inter alia, in restrictions on trade and services, including money services and services on financial markets, restrictions on travel of specific individuals, restrictions on transport and communications, technical infrastructure, as well as on scientific, technical, cultural and sporting relations.  </a:t>
            </a:r>
            <a:endParaRPr lang="cs-CZ" sz="1800" dirty="0">
              <a:effectLst/>
              <a:ea typeface="Calibri" panose="020F0502020204030204" pitchFamily="34" charset="0"/>
            </a:endParaRPr>
          </a:p>
          <a:p>
            <a:pPr marL="0" indent="0" algn="just">
              <a:buNone/>
            </a:pPr>
            <a:endParaRPr lang="cs-CZ"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2254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7DCF1-6AFC-F7BC-1C75-835745A44D60}"/>
              </a:ext>
            </a:extLst>
          </p:cNvPr>
          <p:cNvSpPr>
            <a:spLocks noGrp="1"/>
          </p:cNvSpPr>
          <p:nvPr>
            <p:ph type="title"/>
          </p:nvPr>
        </p:nvSpPr>
        <p:spPr/>
        <p:txBody>
          <a:bodyPr/>
          <a:lstStyle/>
          <a:p>
            <a:r>
              <a:rPr lang="en-US" dirty="0"/>
              <a:t>Financial Sanctions of the European Union</a:t>
            </a:r>
            <a:br>
              <a:rPr lang="cs-CZ" dirty="0"/>
            </a:br>
            <a:r>
              <a:rPr lang="cs-CZ" sz="1800" dirty="0"/>
              <a:t>obligations of </a:t>
            </a:r>
            <a:r>
              <a:rPr lang="cs-CZ" sz="1800" dirty="0" err="1"/>
              <a:t>the</a:t>
            </a:r>
            <a:r>
              <a:rPr lang="cs-CZ" sz="1800" dirty="0"/>
              <a:t> </a:t>
            </a:r>
            <a:r>
              <a:rPr lang="cs-CZ" sz="1800" dirty="0" err="1"/>
              <a:t>purchaser</a:t>
            </a:r>
            <a:endParaRPr lang="cs-CZ" dirty="0"/>
          </a:p>
        </p:txBody>
      </p:sp>
      <p:sp>
        <p:nvSpPr>
          <p:cNvPr id="3" name="Zástupný obsah 2">
            <a:extLst>
              <a:ext uri="{FF2B5EF4-FFF2-40B4-BE49-F238E27FC236}">
                <a16:creationId xmlns:a16="http://schemas.microsoft.com/office/drawing/2014/main" id="{E03EAC3C-7003-4455-F3BA-F57E448029DF}"/>
              </a:ext>
            </a:extLst>
          </p:cNvPr>
          <p:cNvSpPr>
            <a:spLocks noGrp="1"/>
          </p:cNvSpPr>
          <p:nvPr>
            <p:ph idx="1"/>
          </p:nvPr>
        </p:nvSpPr>
        <p:spPr>
          <a:xfrm>
            <a:off x="1451579" y="2015732"/>
            <a:ext cx="9355758" cy="2260177"/>
          </a:xfrm>
        </p:spPr>
        <p:txBody>
          <a:bodyPr>
            <a:normAutofit/>
          </a:bodyPr>
          <a:lstStyle/>
          <a:p>
            <a:endParaRPr lang="cs-CZ" sz="1800" dirty="0">
              <a:effectLst/>
              <a:ea typeface="Times New Roman" panose="02020603050405020304" pitchFamily="18" charset="0"/>
              <a:cs typeface="Calibri" panose="020F0502020204030204" pitchFamily="34" charset="0"/>
            </a:endParaRPr>
          </a:p>
          <a:p>
            <a:r>
              <a:rPr lang="cs-CZ" sz="1800" dirty="0">
                <a:effectLst/>
                <a:ea typeface="Times New Roman" panose="02020603050405020304" pitchFamily="18" charset="0"/>
                <a:cs typeface="Calibri" panose="020F0502020204030204" pitchFamily="34" charset="0"/>
              </a:rPr>
              <a:t>The Purchaser is obliged to verify, prior to the conclusion of the order/contract, that the selected supplier is not a person, entity or body on the EU sanctions list subject to the so-called "</a:t>
            </a:r>
            <a:r>
              <a:rPr lang="cs-CZ" sz="1800" i="1" dirty="0">
                <a:effectLst/>
                <a:ea typeface="Times New Roman" panose="02020603050405020304" pitchFamily="18" charset="0"/>
                <a:cs typeface="Calibri" panose="020F0502020204030204" pitchFamily="34" charset="0"/>
              </a:rPr>
              <a:t>individual financial sanctions</a:t>
            </a:r>
            <a:r>
              <a:rPr lang="cs-CZ" sz="1800" dirty="0">
                <a:effectLst/>
                <a:ea typeface="Times New Roman" panose="02020603050405020304" pitchFamily="18" charset="0"/>
                <a:cs typeface="Calibri" panose="020F0502020204030204" pitchFamily="34" charset="0"/>
              </a:rPr>
              <a:t>" imposed by the EU against Russia and Belarus in connection with the Russian-Ukrainian conflict</a:t>
            </a:r>
            <a:endParaRPr lang="cs-CZ" sz="1800" dirty="0"/>
          </a:p>
        </p:txBody>
      </p:sp>
    </p:spTree>
    <p:extLst>
      <p:ext uri="{BB962C8B-B14F-4D97-AF65-F5344CB8AC3E}">
        <p14:creationId xmlns:p14="http://schemas.microsoft.com/office/powerpoint/2010/main" val="881398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30650-8A71-E00C-A988-EAAE52FD70CE}"/>
              </a:ext>
            </a:extLst>
          </p:cNvPr>
          <p:cNvSpPr>
            <a:spLocks noGrp="1"/>
          </p:cNvSpPr>
          <p:nvPr>
            <p:ph type="title"/>
          </p:nvPr>
        </p:nvSpPr>
        <p:spPr/>
        <p:txBody>
          <a:bodyPr/>
          <a:lstStyle/>
          <a:p>
            <a:r>
              <a:rPr lang="en-US" dirty="0"/>
              <a:t>How to rule out that the supplier is not sanctioned by the </a:t>
            </a:r>
            <a:r>
              <a:rPr lang="en-US" dirty="0" err="1"/>
              <a:t>eu</a:t>
            </a:r>
            <a:r>
              <a:rPr lang="en-US" dirty="0"/>
              <a:t> ?</a:t>
            </a:r>
            <a:endParaRPr lang="cs-CZ" dirty="0"/>
          </a:p>
        </p:txBody>
      </p:sp>
      <p:sp>
        <p:nvSpPr>
          <p:cNvPr id="3" name="Zástupný obsah 2">
            <a:extLst>
              <a:ext uri="{FF2B5EF4-FFF2-40B4-BE49-F238E27FC236}">
                <a16:creationId xmlns:a16="http://schemas.microsoft.com/office/drawing/2014/main" id="{D64AA125-3027-E08B-D6E3-DF7B9D358FA2}"/>
              </a:ext>
            </a:extLst>
          </p:cNvPr>
          <p:cNvSpPr>
            <a:spLocks noGrp="1"/>
          </p:cNvSpPr>
          <p:nvPr>
            <p:ph idx="1"/>
          </p:nvPr>
        </p:nvSpPr>
        <p:spPr>
          <a:xfrm>
            <a:off x="1451580" y="2015732"/>
            <a:ext cx="9050958" cy="1328359"/>
          </a:xfrm>
        </p:spPr>
        <p:txBody>
          <a:bodyPr>
            <a:normAutofit/>
          </a:bodyPr>
          <a:lstStyle/>
          <a:p>
            <a:r>
              <a:rPr lang="cs-CZ" sz="1800" dirty="0">
                <a:effectLst/>
                <a:ea typeface="Times New Roman" panose="02020603050405020304" pitchFamily="18" charset="0"/>
                <a:cs typeface="Calibri" panose="020F0502020204030204" pitchFamily="34" charset="0"/>
              </a:rPr>
              <a:t>The Purchaser </a:t>
            </a:r>
            <a:r>
              <a:rPr lang="cs-CZ" sz="1800" dirty="0" err="1">
                <a:effectLst/>
                <a:ea typeface="Times New Roman" panose="02020603050405020304" pitchFamily="18" charset="0"/>
                <a:cs typeface="Calibri" panose="020F0502020204030204" pitchFamily="34" charset="0"/>
              </a:rPr>
              <a:t>shall</a:t>
            </a:r>
            <a:r>
              <a:rPr lang="cs-CZ" sz="1800" dirty="0">
                <a:effectLst/>
                <a:ea typeface="Times New Roman" panose="02020603050405020304" pitchFamily="18" charset="0"/>
                <a:cs typeface="Calibri" panose="020F0502020204030204" pitchFamily="34" charset="0"/>
              </a:rPr>
              <a:t> </a:t>
            </a:r>
            <a:r>
              <a:rPr lang="cs-CZ" sz="1800" dirty="0" err="1">
                <a:effectLst/>
                <a:ea typeface="Times New Roman" panose="02020603050405020304" pitchFamily="18" charset="0"/>
                <a:cs typeface="Calibri" panose="020F0502020204030204" pitchFamily="34" charset="0"/>
              </a:rPr>
              <a:t>check</a:t>
            </a:r>
            <a:r>
              <a:rPr lang="cs-CZ" sz="1800" dirty="0">
                <a:effectLst/>
                <a:ea typeface="Times New Roman" panose="02020603050405020304" pitchFamily="18" charset="0"/>
                <a:cs typeface="Calibri" panose="020F0502020204030204" pitchFamily="34" charset="0"/>
              </a:rPr>
              <a:t> </a:t>
            </a:r>
            <a:r>
              <a:rPr lang="cs-CZ" sz="1800" dirty="0" err="1">
                <a:effectLst/>
                <a:ea typeface="Times New Roman" panose="02020603050405020304" pitchFamily="18" charset="0"/>
                <a:cs typeface="Calibri" panose="020F0502020204030204" pitchFamily="34" charset="0"/>
              </a:rPr>
              <a:t>the</a:t>
            </a:r>
            <a:r>
              <a:rPr lang="cs-CZ" sz="1800" dirty="0">
                <a:effectLst/>
                <a:ea typeface="Times New Roman" panose="02020603050405020304" pitchFamily="18" charset="0"/>
                <a:cs typeface="Calibri" panose="020F0502020204030204" pitchFamily="34" charset="0"/>
              </a:rPr>
              <a:t> </a:t>
            </a:r>
            <a:r>
              <a:rPr lang="cs-CZ" sz="1800" dirty="0" err="1">
                <a:effectLst/>
                <a:ea typeface="Times New Roman" panose="02020603050405020304" pitchFamily="18" charset="0"/>
                <a:cs typeface="Calibri" panose="020F0502020204030204" pitchFamily="34" charset="0"/>
              </a:rPr>
              <a:t>supplier</a:t>
            </a:r>
            <a:r>
              <a:rPr lang="cs-CZ" sz="1800" dirty="0">
                <a:effectLst/>
                <a:ea typeface="Times New Roman" panose="02020603050405020304" pitchFamily="18" charset="0"/>
                <a:cs typeface="Calibri" panose="020F0502020204030204" pitchFamily="34" charset="0"/>
              </a:rPr>
              <a:t> through the </a:t>
            </a:r>
            <a:r>
              <a:rPr lang="cs-CZ" sz="1800" u="sng" dirty="0">
                <a:solidFill>
                  <a:srgbClr val="0000FF"/>
                </a:solidFill>
                <a:effectLst/>
                <a:ea typeface="Times New Roman" panose="02020603050405020304" pitchFamily="18" charset="0"/>
                <a:cs typeface="Calibri" panose="020F0502020204030204" pitchFamily="34" charset="0"/>
                <a:hlinkClick r:id="rId2"/>
              </a:rPr>
              <a:t>https://www3.cribis.cz/ </a:t>
            </a:r>
            <a:r>
              <a:rPr lang="cs-CZ" sz="1800" dirty="0">
                <a:effectLst/>
                <a:ea typeface="Times New Roman" panose="02020603050405020304" pitchFamily="18" charset="0"/>
                <a:cs typeface="Calibri" panose="020F0502020204030204" pitchFamily="34" charset="0"/>
              </a:rPr>
              <a:t>database or other publicly available sources. </a:t>
            </a:r>
            <a:r>
              <a:rPr lang="cs-CZ" sz="1800" u="sng" dirty="0">
                <a:solidFill>
                  <a:srgbClr val="0000FF"/>
                </a:solidFill>
                <a:effectLst/>
                <a:ea typeface="Calibri" panose="020F0502020204030204" pitchFamily="34" charset="0"/>
                <a:cs typeface="Times New Roman" panose="02020603050405020304" pitchFamily="18" charset="0"/>
                <a:hlinkClick r:id="rId3"/>
              </a:rPr>
              <a:t>https://fau.gov.cz/sankce-proti-rusku</a:t>
            </a:r>
            <a:endParaRPr lang="cs-CZ" sz="1800" dirty="0">
              <a:effectLst/>
              <a:ea typeface="Calibri" panose="020F0502020204030204" pitchFamily="34" charset="0"/>
              <a:cs typeface="Times New Roman" panose="02020603050405020304" pitchFamily="18" charset="0"/>
            </a:endParaRPr>
          </a:p>
          <a:p>
            <a:endParaRPr lang="cs-CZ" sz="18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085917091"/>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7" ma:contentTypeDescription="Create a new document." ma:contentTypeScope="" ma:versionID="71aff31462b4074963b8c698d1c1c68f">
  <xsd:schema xmlns:xsd="http://www.w3.org/2001/XMLSchema" xmlns:xs="http://www.w3.org/2001/XMLSchema" xmlns:p="http://schemas.microsoft.com/office/2006/metadata/properties" xmlns:ns2="6dc4bcd6-49db-4c07-9060-8acfc67cef9f" xmlns:ns3="fb0879af-3eba-417a-a55a-ffe6dcd6ca77" targetNamespace="http://schemas.microsoft.com/office/2006/metadata/properties" ma:root="true" ma:fieldsID="e3831fb232ece3fdb834cba9867a0e69" ns2:_="" ns3:_="">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1C5244-B45A-4BBC-BDC1-B973D3ED34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2F0602-F80C-4DEC-9431-C2D33510D412}">
  <ds:schemaRefs>
    <ds:schemaRef ds:uri="http://schemas.microsoft.com/sharepoint/v3/contenttype/forms"/>
  </ds:schemaRefs>
</ds:datastoreItem>
</file>

<file path=customXml/itemProps3.xml><?xml version="1.0" encoding="utf-8"?>
<ds:datastoreItem xmlns:ds="http://schemas.openxmlformats.org/officeDocument/2006/customXml" ds:itemID="{24A95BD8-8320-4244-B303-909C09E2502E}">
  <ds:schemaRefs>
    <ds:schemaRef ds:uri="http://purl.org/dc/terms/"/>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Gallery</Template>
  <TotalTime>920</TotalTime>
  <Words>828</Words>
  <Application>Microsoft Office PowerPoint</Application>
  <PresentationFormat>Širokoúhlá obrazovka</PresentationFormat>
  <Paragraphs>38</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Calibri,Bold</vt:lpstr>
      <vt:lpstr>Arial</vt:lpstr>
      <vt:lpstr>Calibri</vt:lpstr>
      <vt:lpstr>Times New Roman</vt:lpstr>
      <vt:lpstr>Galerie</vt:lpstr>
      <vt:lpstr>   Conflicts OF INTEREST  when PURCHASING   at the University of South Bohemia  training     </vt:lpstr>
      <vt:lpstr>Explanation of terms</vt:lpstr>
      <vt:lpstr>Supplier conflict of interest  Definition</vt:lpstr>
      <vt:lpstr> How to avoid supplier conflicts of interest </vt:lpstr>
      <vt:lpstr>Purchaser conflict of interest  Definition </vt:lpstr>
      <vt:lpstr>How to eliminate PURCHASER Conflict of Interest</vt:lpstr>
      <vt:lpstr>Financial Sanctions of the European Union DEFINITION</vt:lpstr>
      <vt:lpstr>Financial Sanctions of the European Union obligations of the purchaser</vt:lpstr>
      <vt:lpstr>How to rule out that the supplier is not sanctioned by the eu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Naše historie</dc:title>
  <dc:creator>Madarová Radka Bc. LL.M.</dc:creator>
  <cp:keywords>, docId:A627EDA0F589B4AB2BD3CFB2A51C1806</cp:keywords>
  <cp:lastModifiedBy>Vilímek Michael</cp:lastModifiedBy>
  <cp:revision>19</cp:revision>
  <dcterms:created xsi:type="dcterms:W3CDTF">2023-03-15T12:16:14Z</dcterms:created>
  <dcterms:modified xsi:type="dcterms:W3CDTF">2024-04-01T13:32:36Z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